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58" r:id="rId4"/>
    <p:sldId id="281" r:id="rId5"/>
    <p:sldId id="267" r:id="rId6"/>
    <p:sldId id="313" r:id="rId7"/>
    <p:sldId id="260" r:id="rId8"/>
    <p:sldId id="259" r:id="rId9"/>
    <p:sldId id="261" r:id="rId10"/>
    <p:sldId id="262" r:id="rId11"/>
    <p:sldId id="263" r:id="rId12"/>
    <p:sldId id="264" r:id="rId13"/>
    <p:sldId id="265" r:id="rId14"/>
    <p:sldId id="268" r:id="rId15"/>
    <p:sldId id="266" r:id="rId16"/>
    <p:sldId id="269" r:id="rId17"/>
    <p:sldId id="270" r:id="rId18"/>
    <p:sldId id="271" r:id="rId19"/>
    <p:sldId id="309" r:id="rId20"/>
    <p:sldId id="273" r:id="rId21"/>
    <p:sldId id="296" r:id="rId22"/>
    <p:sldId id="275" r:id="rId23"/>
    <p:sldId id="272" r:id="rId24"/>
    <p:sldId id="274" r:id="rId25"/>
    <p:sldId id="276" r:id="rId26"/>
    <p:sldId id="277" r:id="rId27"/>
    <p:sldId id="279" r:id="rId28"/>
    <p:sldId id="278" r:id="rId29"/>
    <p:sldId id="286" r:id="rId30"/>
    <p:sldId id="298" r:id="rId31"/>
    <p:sldId id="282" r:id="rId32"/>
    <p:sldId id="314" r:id="rId33"/>
    <p:sldId id="310" r:id="rId34"/>
    <p:sldId id="285" r:id="rId35"/>
    <p:sldId id="284" r:id="rId36"/>
    <p:sldId id="292" r:id="rId37"/>
    <p:sldId id="291" r:id="rId38"/>
    <p:sldId id="290" r:id="rId39"/>
    <p:sldId id="293" r:id="rId40"/>
    <p:sldId id="294" r:id="rId41"/>
    <p:sldId id="315" r:id="rId42"/>
    <p:sldId id="299" r:id="rId43"/>
    <p:sldId id="300" r:id="rId44"/>
    <p:sldId id="302" r:id="rId45"/>
    <p:sldId id="301" r:id="rId46"/>
    <p:sldId id="303" r:id="rId47"/>
    <p:sldId id="304" r:id="rId48"/>
    <p:sldId id="305" r:id="rId49"/>
    <p:sldId id="306" r:id="rId50"/>
    <p:sldId id="287" r:id="rId51"/>
    <p:sldId id="311" r:id="rId5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172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54EB6139-C720-41E5-9368-E888D51EECBC}" type="slidenum">
              <a:rPr lang="en-US"/>
              <a:pPr/>
              <a:t>‹#›</a:t>
            </a:fld>
            <a:endParaRPr lang="en-US"/>
          </a:p>
        </p:txBody>
      </p:sp>
      <p:grpSp>
        <p:nvGrpSpPr>
          <p:cNvPr id="5128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5129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0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31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132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5133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4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5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6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37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grpSp>
        <p:nvGrpSpPr>
          <p:cNvPr id="5138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5139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0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141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5142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5143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44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45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46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5147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5148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49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7B50C4-F0DA-4ED1-B353-034B5A0803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E4A83B-648E-46A8-A673-9A7EDCD064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9A4ACC-E66D-46FC-BE3F-A80605D70B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3D5171-ED02-450C-A39A-4C1478617E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4E70EC-8606-425E-B511-090D692B7F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43B50B-5F0B-46EA-B484-52380F58A8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5F8AD7-D28F-454A-94D6-B25B17D283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AAD498-D61B-4CC9-AB9B-91E97A5A37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00FBBC-E21E-49E6-B875-0256471234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A780F0-C696-4999-8AFC-9B278CC409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DFA3B73-C128-405A-B0E5-77404697C99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104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05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4106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4107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8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09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0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1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2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3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4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15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4116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4117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4118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19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20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4121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2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123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4124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4125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26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27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28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29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30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31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32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4133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4134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35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136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4137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4138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grpSp>
            <p:nvGrpSpPr>
              <p:cNvPr id="4139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4140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41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42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43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44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45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46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147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/>
                </a:p>
              </p:txBody>
            </p:sp>
          </p:grpSp>
        </p:grpSp>
        <p:sp>
          <p:nvSpPr>
            <p:cNvPr id="4148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../graduation%20apps/2004-2005%20Programming%20Degree.doc" TargetMode="External"/><Relationship Id="rId7" Type="http://schemas.openxmlformats.org/officeDocument/2006/relationships/image" Target="../media/image7.jpeg"/><Relationship Id="rId2" Type="http://schemas.openxmlformats.org/officeDocument/2006/relationships/hyperlink" Target="../../Program%20Files/Microsoft%20Office/OFFICE11/POWERPNT.EXE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hyperlink" Target="../../Program%20Files/Microsoft%20Office/OFFICE11/ONENOTE.EXE" TargetMode="External"/><Relationship Id="rId4" Type="http://schemas.openxmlformats.org/officeDocument/2006/relationships/hyperlink" Target="../../Program%20Files/Microsoft%20Office/OFFICE11/EXCEL.EXE" TargetMode="Externa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../../Program%20Files/Microsoft%20Education%20Pack/EduPack.exe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hyperlink" Target="../../Program%20Files/Microsoft%20Experience%20Pack/ExpPack.exe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dline.net/pages/St_Scholastica_Academy/TECH___SSA" TargetMode="External"/><Relationship Id="rId2" Type="http://schemas.openxmlformats.org/officeDocument/2006/relationships/hyperlink" Target="mailto:helpdesk@ssacad.com" TargetMode="Externa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Computer Deployment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990600"/>
          </a:xfrm>
        </p:spPr>
        <p:txBody>
          <a:bodyPr/>
          <a:lstStyle/>
          <a:p>
            <a:r>
              <a:rPr lang="en-US" dirty="0"/>
              <a:t>Policies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696200" cy="41910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AutoNum type="arabicPeriod" startAt="4"/>
            </a:pPr>
            <a:r>
              <a:rPr lang="en-US" sz="2800" dirty="0"/>
              <a:t>Each Tablet PC comes with a digitizer pen.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sz="2800" dirty="0"/>
              <a:t>	a.  Your pen has been attached to your computer with a tether.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sz="2800" dirty="0"/>
              <a:t>	b.  Do NOT remove this tether</a:t>
            </a:r>
            <a:r>
              <a:rPr lang="en-US" sz="2800" dirty="0" smtClean="0"/>
              <a:t>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sz="2800" dirty="0" smtClean="0"/>
              <a:t>	No tether -  3 point dove reduction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sz="2800" dirty="0" smtClean="0"/>
              <a:t>(Visit the help desk for a new tether)</a:t>
            </a:r>
            <a:endParaRPr lang="en-US" sz="2800" dirty="0"/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en-US" sz="2800" dirty="0" smtClean="0"/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sz="2800" dirty="0" smtClean="0"/>
              <a:t>Be </a:t>
            </a:r>
            <a:r>
              <a:rPr lang="en-US" sz="2800" dirty="0"/>
              <a:t>sure to store your pen in the correct way to prevent the clasp from being broken off.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Policies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 startAt="5"/>
            </a:pPr>
            <a:r>
              <a:rPr lang="en-US" dirty="0"/>
              <a:t>Your Tablet PC is susceptible to damage from liquids and other debris.</a:t>
            </a:r>
          </a:p>
          <a:p>
            <a:pPr marL="609600" indent="-609600">
              <a:buFontTx/>
              <a:buNone/>
            </a:pPr>
            <a:r>
              <a:rPr lang="en-US" dirty="0"/>
              <a:t>	</a:t>
            </a:r>
          </a:p>
          <a:p>
            <a:pPr marL="609600" indent="-609600">
              <a:buFontTx/>
              <a:buNone/>
            </a:pPr>
            <a:r>
              <a:rPr lang="en-US" dirty="0"/>
              <a:t>Avoid eating and drinking near your computer</a:t>
            </a:r>
            <a:r>
              <a:rPr lang="en-US" dirty="0" smtClean="0"/>
              <a:t>!</a:t>
            </a:r>
          </a:p>
          <a:p>
            <a:pPr marL="609600" indent="-609600">
              <a:buFontTx/>
              <a:buNone/>
            </a:pPr>
            <a:r>
              <a:rPr lang="en-US" dirty="0" smtClean="0"/>
              <a:t>Consequence:  10 point dove reduction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Policies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marL="609600" indent="-609600">
              <a:lnSpc>
                <a:spcPct val="90000"/>
              </a:lnSpc>
              <a:buFontTx/>
              <a:buAutoNum type="arabicPeriod" startAt="6"/>
            </a:pPr>
            <a:r>
              <a:rPr lang="en-US" sz="2400" dirty="0"/>
              <a:t>When transporting your computer: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sz="2400" dirty="0"/>
              <a:t>	a.  Close the lid with the screen inward.  Closing the lid places your computer in standby mode.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sz="2400" dirty="0"/>
              <a:t>	b.  Replace your digitizer pen.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sz="2400" dirty="0"/>
              <a:t>	c.  Place your computer in its carrying case with the battery facing upward.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sz="2400" dirty="0"/>
              <a:t>	d.  Clasp your carrying case.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sz="2400" dirty="0"/>
              <a:t>	e.  Do NOT place the carrying case in your backpack</a:t>
            </a:r>
            <a:r>
              <a:rPr lang="en-US" sz="2400" dirty="0" smtClean="0"/>
              <a:t>!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sz="2400" dirty="0" smtClean="0"/>
              <a:t>Consequence of not transporting computer properly- 10 point dove reduction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Policies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828800"/>
            <a:ext cx="7696200" cy="36576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AutoNum type="arabicPeriod" startAt="7"/>
            </a:pPr>
            <a:r>
              <a:rPr lang="en-US" sz="2000" dirty="0"/>
              <a:t>You will need to secure your Tablet PC against theft.  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sz="2000" dirty="0"/>
              <a:t>	a.  Thefts occur when your computer is left unattended and unsecured.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sz="2000" dirty="0"/>
              <a:t>	b.  Secure your tablet at all times both on and off campus.  NEVER leave it unattended.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sz="2000" dirty="0"/>
              <a:t>	c.  In the event your tablet becomes lost at school, immediately report it to the </a:t>
            </a:r>
            <a:r>
              <a:rPr lang="en-US" sz="2000" dirty="0" smtClean="0"/>
              <a:t>Helpdesk</a:t>
            </a:r>
            <a:r>
              <a:rPr lang="en-US" sz="2000" dirty="0"/>
              <a:t>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sz="2000" dirty="0"/>
              <a:t>	d.  If you participate in after school activities, you MUST secure your computer in your locker or other area specified by your coach/moderator</a:t>
            </a:r>
            <a:r>
              <a:rPr lang="en-US" sz="2000" dirty="0" smtClean="0"/>
              <a:t>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en-US" sz="2000" dirty="0"/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sz="2000" dirty="0" smtClean="0"/>
              <a:t>Consequence of leaving computer unattended – 10 point dove reduction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DAILY LOGISTICS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Daily Logistics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/>
              <a:t>You are to bring your computer to school EVERYDAY (in its carrying case).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You are to take your computer home EVERY NIGHT.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Daily Logistics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 startAt="3"/>
            </a:pPr>
            <a:r>
              <a:rPr lang="en-US"/>
              <a:t>While eating outside during break or lunch, your computer must be in its carrying case.  </a:t>
            </a:r>
          </a:p>
          <a:p>
            <a:pPr marL="609600" indent="-609600">
              <a:buFontTx/>
              <a:buAutoNum type="arabicPeriod" startAt="3"/>
            </a:pPr>
            <a:r>
              <a:rPr lang="en-US"/>
              <a:t>While in the cafeteria, your computer MUST be in its carrying case!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Daily Logistics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/>
              <a:t>5.  When the computer is not in your immediate vicinity, it should be secured in your locker or in a classroom with the teacher’s permission.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Daily Logistics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 startAt="6"/>
            </a:pPr>
            <a:r>
              <a:rPr lang="en-US"/>
              <a:t>Avoid using your computer in areas which may lead to damage or theft.  </a:t>
            </a:r>
          </a:p>
          <a:p>
            <a:pPr marL="609600" indent="-609600">
              <a:buFontTx/>
              <a:buAutoNum type="arabicPeriod" startAt="6"/>
            </a:pPr>
            <a:r>
              <a:rPr lang="en-US"/>
              <a:t>Your computers are NOT allowed on over night field trips/sporting events without the permission of your parents.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Domain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SSA domain exists to protect SSA’s wireless network and personal data. </a:t>
            </a:r>
          </a:p>
          <a:p>
            <a:r>
              <a:rPr lang="en-US" dirty="0" smtClean="0"/>
              <a:t>You must log onto the domain when you are at school. ( You will be shown how later) </a:t>
            </a:r>
          </a:p>
          <a:p>
            <a:r>
              <a:rPr lang="en-US" dirty="0" smtClean="0"/>
              <a:t>At home you should also log into the SSA domain.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Attendance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Homeroom teachers, please take attendance and submit to Ms. </a:t>
            </a:r>
            <a:r>
              <a:rPr lang="en-US" dirty="0" err="1" smtClean="0"/>
              <a:t>Couret</a:t>
            </a:r>
            <a:r>
              <a:rPr lang="en-US" dirty="0" smtClean="0"/>
              <a:t> or Ms. Peak.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Computer Anatomy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endParaRPr lang="en-US" dirty="0"/>
          </a:p>
          <a:p>
            <a:pPr>
              <a:lnSpc>
                <a:spcPct val="90000"/>
              </a:lnSpc>
              <a:buFontTx/>
              <a:buNone/>
            </a:pPr>
            <a:r>
              <a:rPr lang="en-US" dirty="0"/>
              <a:t>You are to follow along with me by locating the individual parts I point out.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Computer Anatomy</a:t>
            </a:r>
          </a:p>
        </p:txBody>
      </p:sp>
      <p:grpSp>
        <p:nvGrpSpPr>
          <p:cNvPr id="32775" name="Group 7"/>
          <p:cNvGrpSpPr>
            <a:grpSpLocks/>
          </p:cNvGrpSpPr>
          <p:nvPr/>
        </p:nvGrpSpPr>
        <p:grpSpPr bwMode="auto">
          <a:xfrm>
            <a:off x="1066800" y="2590800"/>
            <a:ext cx="7086600" cy="2133600"/>
            <a:chOff x="1878" y="11304"/>
            <a:chExt cx="6804" cy="1837"/>
          </a:xfrm>
        </p:grpSpPr>
        <p:pic>
          <p:nvPicPr>
            <p:cNvPr id="32776" name="Picture 10"/>
            <p:cNvPicPr>
              <a:picLocks noChangeAspect="1" noChangeArrowheads="1"/>
            </p:cNvPicPr>
            <p:nvPr/>
          </p:nvPicPr>
          <p:blipFill>
            <a:blip r:embed="rId2"/>
            <a:srcRect l="11082" t="47862" r="16272" b="26154"/>
            <a:stretch>
              <a:fillRect/>
            </a:stretch>
          </p:blipFill>
          <p:spPr bwMode="auto">
            <a:xfrm>
              <a:off x="1878" y="11317"/>
              <a:ext cx="6804" cy="18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777" name="AutoShape 9"/>
            <p:cNvSpPr>
              <a:spLocks noChangeArrowheads="1"/>
            </p:cNvSpPr>
            <p:nvPr/>
          </p:nvSpPr>
          <p:spPr bwMode="auto">
            <a:xfrm>
              <a:off x="4644" y="11304"/>
              <a:ext cx="900" cy="54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000" b="1">
                  <a:latin typeface="Arial" pitchFamily="34" charset="0"/>
                </a:rPr>
                <a:t>Z1</a:t>
              </a:r>
              <a:endParaRPr lang="en-US">
                <a:latin typeface="Arial" pitchFamily="34" charset="0"/>
              </a:endParaRPr>
            </a:p>
          </p:txBody>
        </p:sp>
        <p:sp>
          <p:nvSpPr>
            <p:cNvPr id="32778" name="AutoShape 10"/>
            <p:cNvSpPr>
              <a:spLocks noChangeArrowheads="1"/>
            </p:cNvSpPr>
            <p:nvPr/>
          </p:nvSpPr>
          <p:spPr bwMode="auto">
            <a:xfrm>
              <a:off x="4644" y="12564"/>
              <a:ext cx="900" cy="540"/>
            </a:xfrm>
            <a:prstGeom prst="up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000" b="1">
                  <a:latin typeface="Arial" pitchFamily="34" charset="0"/>
                </a:rPr>
                <a:t>Z2</a:t>
              </a:r>
              <a:endParaRPr lang="en-US">
                <a:latin typeface="Arial" pitchFamily="34" charset="0"/>
              </a:endParaRPr>
            </a:p>
          </p:txBody>
        </p:sp>
        <p:sp>
          <p:nvSpPr>
            <p:cNvPr id="32779" name="Oval 11"/>
            <p:cNvSpPr>
              <a:spLocks noChangeArrowheads="1"/>
            </p:cNvSpPr>
            <p:nvPr/>
          </p:nvSpPr>
          <p:spPr bwMode="auto">
            <a:xfrm>
              <a:off x="5004" y="11844"/>
              <a:ext cx="360" cy="360"/>
            </a:xfrm>
            <a:prstGeom prst="ellipse">
              <a:avLst/>
            </a:prstGeom>
            <a:solidFill>
              <a:srgbClr val="FFFFFF">
                <a:alpha val="0"/>
              </a:srgbClr>
            </a:solidFill>
            <a:ln w="127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780" name="Oval 12"/>
            <p:cNvSpPr>
              <a:spLocks noChangeArrowheads="1"/>
            </p:cNvSpPr>
            <p:nvPr/>
          </p:nvSpPr>
          <p:spPr bwMode="auto">
            <a:xfrm>
              <a:off x="5004" y="12204"/>
              <a:ext cx="360" cy="360"/>
            </a:xfrm>
            <a:prstGeom prst="ellipse">
              <a:avLst/>
            </a:prstGeom>
            <a:solidFill>
              <a:srgbClr val="FFFFFF">
                <a:alpha val="0"/>
              </a:srgbClr>
            </a:solidFill>
            <a:ln w="127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2781" name="Text Box 13"/>
          <p:cNvSpPr txBox="1">
            <a:spLocks noChangeArrowheads="1"/>
          </p:cNvSpPr>
          <p:nvPr/>
        </p:nvSpPr>
        <p:spPr bwMode="auto">
          <a:xfrm>
            <a:off x="3657600" y="2057400"/>
            <a:ext cx="152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Alloy hinge</a:t>
            </a:r>
          </a:p>
        </p:txBody>
      </p:sp>
      <p:sp>
        <p:nvSpPr>
          <p:cNvPr id="32782" name="Text Box 14"/>
          <p:cNvSpPr txBox="1">
            <a:spLocks noChangeArrowheads="1"/>
          </p:cNvSpPr>
          <p:nvPr/>
        </p:nvSpPr>
        <p:spPr bwMode="auto">
          <a:xfrm>
            <a:off x="3276600" y="4876800"/>
            <a:ext cx="2743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Lithium battery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Computer Anatomy</a:t>
            </a:r>
          </a:p>
        </p:txBody>
      </p:sp>
      <p:grpSp>
        <p:nvGrpSpPr>
          <p:cNvPr id="26631" name="Group 7"/>
          <p:cNvGrpSpPr>
            <a:grpSpLocks/>
          </p:cNvGrpSpPr>
          <p:nvPr/>
        </p:nvGrpSpPr>
        <p:grpSpPr bwMode="auto">
          <a:xfrm>
            <a:off x="381000" y="2590800"/>
            <a:ext cx="8229600" cy="2316163"/>
            <a:chOff x="864" y="5544"/>
            <a:chExt cx="9906" cy="1896"/>
          </a:xfrm>
        </p:grpSpPr>
        <p:grpSp>
          <p:nvGrpSpPr>
            <p:cNvPr id="26632" name="Group 8"/>
            <p:cNvGrpSpPr>
              <a:grpSpLocks/>
            </p:cNvGrpSpPr>
            <p:nvPr/>
          </p:nvGrpSpPr>
          <p:grpSpPr bwMode="auto">
            <a:xfrm>
              <a:off x="864" y="5544"/>
              <a:ext cx="9906" cy="1896"/>
              <a:chOff x="1260" y="4170"/>
              <a:chExt cx="9906" cy="1896"/>
            </a:xfrm>
          </p:grpSpPr>
          <p:pic>
            <p:nvPicPr>
              <p:cNvPr id="26633" name="Picture 4"/>
              <p:cNvPicPr>
                <a:picLocks noChangeAspect="1" noChangeArrowheads="1"/>
              </p:cNvPicPr>
              <p:nvPr/>
            </p:nvPicPr>
            <p:blipFill>
              <a:blip r:embed="rId2"/>
              <a:srcRect l="10313" t="52821" r="16528" b="30257"/>
              <a:stretch>
                <a:fillRect/>
              </a:stretch>
            </p:blipFill>
            <p:spPr bwMode="auto">
              <a:xfrm>
                <a:off x="1260" y="4350"/>
                <a:ext cx="9906" cy="171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6634" name="AutoShape 10"/>
              <p:cNvSpPr>
                <a:spLocks noChangeArrowheads="1"/>
              </p:cNvSpPr>
              <p:nvPr/>
            </p:nvSpPr>
            <p:spPr bwMode="auto">
              <a:xfrm>
                <a:off x="7020" y="4890"/>
                <a:ext cx="540" cy="540"/>
              </a:xfrm>
              <a:prstGeom prst="downArrow">
                <a:avLst>
                  <a:gd name="adj1" fmla="val 50000"/>
                  <a:gd name="adj2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1000" b="1">
                    <a:latin typeface="Arial" pitchFamily="34" charset="0"/>
                  </a:rPr>
                  <a:t>I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6635" name="AutoShape 11"/>
              <p:cNvSpPr>
                <a:spLocks noChangeArrowheads="1"/>
              </p:cNvSpPr>
              <p:nvPr/>
            </p:nvSpPr>
            <p:spPr bwMode="auto">
              <a:xfrm>
                <a:off x="8100" y="4710"/>
                <a:ext cx="540" cy="540"/>
              </a:xfrm>
              <a:prstGeom prst="downArrow">
                <a:avLst>
                  <a:gd name="adj1" fmla="val 50000"/>
                  <a:gd name="adj2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1000" b="1">
                    <a:latin typeface="Arial" pitchFamily="34" charset="0"/>
                  </a:rPr>
                  <a:t>J</a:t>
                </a:r>
                <a:endParaRPr lang="en-US">
                  <a:latin typeface="Arial" pitchFamily="34" charset="0"/>
                </a:endParaRPr>
              </a:p>
            </p:txBody>
          </p:sp>
          <p:sp>
            <p:nvSpPr>
              <p:cNvPr id="26636" name="AutoShape 12"/>
              <p:cNvSpPr>
                <a:spLocks noChangeArrowheads="1"/>
              </p:cNvSpPr>
              <p:nvPr/>
            </p:nvSpPr>
            <p:spPr bwMode="auto">
              <a:xfrm>
                <a:off x="8640" y="4170"/>
                <a:ext cx="540" cy="540"/>
              </a:xfrm>
              <a:prstGeom prst="downArrow">
                <a:avLst>
                  <a:gd name="adj1" fmla="val 50000"/>
                  <a:gd name="adj2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1000" b="1">
                    <a:latin typeface="Arial" pitchFamily="34" charset="0"/>
                  </a:rPr>
                  <a:t>K</a:t>
                </a:r>
                <a:endParaRPr lang="en-US">
                  <a:latin typeface="Arial" pitchFamily="34" charset="0"/>
                </a:endParaRPr>
              </a:p>
            </p:txBody>
          </p:sp>
        </p:grpSp>
        <p:sp>
          <p:nvSpPr>
            <p:cNvPr id="26637" name="Oval 13"/>
            <p:cNvSpPr>
              <a:spLocks noChangeArrowheads="1"/>
            </p:cNvSpPr>
            <p:nvPr/>
          </p:nvSpPr>
          <p:spPr bwMode="auto">
            <a:xfrm>
              <a:off x="7884" y="6624"/>
              <a:ext cx="360" cy="360"/>
            </a:xfrm>
            <a:prstGeom prst="ellipse">
              <a:avLst/>
            </a:prstGeom>
            <a:solidFill>
              <a:srgbClr val="FFFFFF">
                <a:alpha val="0"/>
              </a:srgbClr>
            </a:solidFill>
            <a:ln w="127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38" name="Oval 14"/>
            <p:cNvSpPr>
              <a:spLocks noChangeArrowheads="1"/>
            </p:cNvSpPr>
            <p:nvPr/>
          </p:nvSpPr>
          <p:spPr bwMode="auto">
            <a:xfrm>
              <a:off x="6804" y="6804"/>
              <a:ext cx="360" cy="360"/>
            </a:xfrm>
            <a:prstGeom prst="ellipse">
              <a:avLst/>
            </a:prstGeom>
            <a:solidFill>
              <a:srgbClr val="FFFFFF">
                <a:alpha val="0"/>
              </a:srgbClr>
            </a:solidFill>
            <a:ln w="127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639" name="Oval 15"/>
            <p:cNvSpPr>
              <a:spLocks noChangeArrowheads="1"/>
            </p:cNvSpPr>
            <p:nvPr/>
          </p:nvSpPr>
          <p:spPr bwMode="auto">
            <a:xfrm>
              <a:off x="8424" y="6084"/>
              <a:ext cx="360" cy="360"/>
            </a:xfrm>
            <a:prstGeom prst="ellipse">
              <a:avLst/>
            </a:prstGeom>
            <a:solidFill>
              <a:srgbClr val="FFFFFF">
                <a:alpha val="0"/>
              </a:srgbClr>
            </a:solidFill>
            <a:ln w="127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6640" name="Text Box 16"/>
          <p:cNvSpPr txBox="1">
            <a:spLocks noChangeArrowheads="1"/>
          </p:cNvSpPr>
          <p:nvPr/>
        </p:nvSpPr>
        <p:spPr bwMode="auto">
          <a:xfrm>
            <a:off x="2590800" y="5334000"/>
            <a:ext cx="2514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Wireless radio switch</a:t>
            </a:r>
          </a:p>
        </p:txBody>
      </p:sp>
      <p:sp>
        <p:nvSpPr>
          <p:cNvPr id="26641" name="Line 17"/>
          <p:cNvSpPr>
            <a:spLocks noChangeShapeType="1"/>
          </p:cNvSpPr>
          <p:nvPr/>
        </p:nvSpPr>
        <p:spPr bwMode="auto">
          <a:xfrm flipV="1">
            <a:off x="3962400" y="4191000"/>
            <a:ext cx="1219200" cy="106680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642" name="Text Box 18"/>
          <p:cNvSpPr txBox="1">
            <a:spLocks noChangeArrowheads="1"/>
          </p:cNvSpPr>
          <p:nvPr/>
        </p:nvSpPr>
        <p:spPr bwMode="auto">
          <a:xfrm>
            <a:off x="5943600" y="5257800"/>
            <a:ext cx="1828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Cover latch</a:t>
            </a:r>
          </a:p>
        </p:txBody>
      </p:sp>
      <p:sp>
        <p:nvSpPr>
          <p:cNvPr id="26643" name="Line 19"/>
          <p:cNvSpPr>
            <a:spLocks noChangeShapeType="1"/>
          </p:cNvSpPr>
          <p:nvPr/>
        </p:nvSpPr>
        <p:spPr bwMode="auto">
          <a:xfrm flipH="1" flipV="1">
            <a:off x="6400800" y="4419600"/>
            <a:ext cx="152400" cy="76200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644" name="Text Box 20"/>
          <p:cNvSpPr txBox="1">
            <a:spLocks noChangeArrowheads="1"/>
          </p:cNvSpPr>
          <p:nvPr/>
        </p:nvSpPr>
        <p:spPr bwMode="auto">
          <a:xfrm>
            <a:off x="5562600" y="2133600"/>
            <a:ext cx="2514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Network antenna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Computer Anatomy</a:t>
            </a:r>
          </a:p>
        </p:txBody>
      </p:sp>
      <p:grpSp>
        <p:nvGrpSpPr>
          <p:cNvPr id="30727" name="Group 7"/>
          <p:cNvGrpSpPr>
            <a:grpSpLocks/>
          </p:cNvGrpSpPr>
          <p:nvPr/>
        </p:nvGrpSpPr>
        <p:grpSpPr bwMode="auto">
          <a:xfrm>
            <a:off x="381000" y="2514600"/>
            <a:ext cx="8153400" cy="1744663"/>
            <a:chOff x="1314" y="6475"/>
            <a:chExt cx="9762" cy="2028"/>
          </a:xfrm>
        </p:grpSpPr>
        <p:pic>
          <p:nvPicPr>
            <p:cNvPr id="30728" name="Picture 7"/>
            <p:cNvPicPr>
              <a:picLocks noChangeAspect="1" noChangeArrowheads="1"/>
            </p:cNvPicPr>
            <p:nvPr/>
          </p:nvPicPr>
          <p:blipFill>
            <a:blip r:embed="rId2"/>
            <a:srcRect l="10429" t="51794" r="16904" b="28033"/>
            <a:stretch>
              <a:fillRect/>
            </a:stretch>
          </p:blipFill>
          <p:spPr bwMode="auto">
            <a:xfrm>
              <a:off x="1314" y="6475"/>
              <a:ext cx="9762" cy="20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0729" name="AutoShape 9"/>
            <p:cNvSpPr>
              <a:spLocks noChangeArrowheads="1"/>
            </p:cNvSpPr>
            <p:nvPr/>
          </p:nvSpPr>
          <p:spPr bwMode="auto">
            <a:xfrm>
              <a:off x="2520" y="7050"/>
              <a:ext cx="540" cy="54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000" b="1">
                  <a:latin typeface="Arial" pitchFamily="34" charset="0"/>
                </a:rPr>
                <a:t>L</a:t>
              </a:r>
              <a:endParaRPr lang="en-US">
                <a:latin typeface="Arial" pitchFamily="34" charset="0"/>
              </a:endParaRPr>
            </a:p>
          </p:txBody>
        </p:sp>
        <p:sp>
          <p:nvSpPr>
            <p:cNvPr id="30730" name="AutoShape 10"/>
            <p:cNvSpPr>
              <a:spLocks noChangeArrowheads="1"/>
            </p:cNvSpPr>
            <p:nvPr/>
          </p:nvSpPr>
          <p:spPr bwMode="auto">
            <a:xfrm>
              <a:off x="3060" y="7050"/>
              <a:ext cx="540" cy="54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000" b="1">
                  <a:latin typeface="Arial" pitchFamily="34" charset="0"/>
                </a:rPr>
                <a:t>M</a:t>
              </a:r>
              <a:endParaRPr lang="en-US">
                <a:latin typeface="Arial" pitchFamily="34" charset="0"/>
              </a:endParaRPr>
            </a:p>
          </p:txBody>
        </p:sp>
        <p:sp>
          <p:nvSpPr>
            <p:cNvPr id="30731" name="AutoShape 11"/>
            <p:cNvSpPr>
              <a:spLocks noChangeArrowheads="1"/>
            </p:cNvSpPr>
            <p:nvPr/>
          </p:nvSpPr>
          <p:spPr bwMode="auto">
            <a:xfrm>
              <a:off x="3600" y="7050"/>
              <a:ext cx="540" cy="54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000" b="1">
                  <a:latin typeface="Arial" pitchFamily="34" charset="0"/>
                </a:rPr>
                <a:t>N</a:t>
              </a:r>
              <a:endParaRPr lang="en-US">
                <a:latin typeface="Arial" pitchFamily="34" charset="0"/>
              </a:endParaRPr>
            </a:p>
          </p:txBody>
        </p:sp>
        <p:sp>
          <p:nvSpPr>
            <p:cNvPr id="30732" name="AutoShape 12"/>
            <p:cNvSpPr>
              <a:spLocks noChangeArrowheads="1"/>
            </p:cNvSpPr>
            <p:nvPr/>
          </p:nvSpPr>
          <p:spPr bwMode="auto">
            <a:xfrm>
              <a:off x="4140" y="7050"/>
              <a:ext cx="540" cy="54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000" b="1">
                  <a:latin typeface="Arial" pitchFamily="34" charset="0"/>
                </a:rPr>
                <a:t>O</a:t>
              </a:r>
              <a:endParaRPr lang="en-US">
                <a:latin typeface="Arial" pitchFamily="34" charset="0"/>
              </a:endParaRPr>
            </a:p>
          </p:txBody>
        </p:sp>
        <p:sp>
          <p:nvSpPr>
            <p:cNvPr id="30733" name="AutoShape 13"/>
            <p:cNvSpPr>
              <a:spLocks noChangeArrowheads="1"/>
            </p:cNvSpPr>
            <p:nvPr/>
          </p:nvSpPr>
          <p:spPr bwMode="auto">
            <a:xfrm>
              <a:off x="4680" y="7050"/>
              <a:ext cx="540" cy="54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000" b="1">
                  <a:latin typeface="Arial" pitchFamily="34" charset="0"/>
                </a:rPr>
                <a:t>P</a:t>
              </a:r>
              <a:endParaRPr lang="en-US">
                <a:latin typeface="Arial" pitchFamily="34" charset="0"/>
              </a:endParaRPr>
            </a:p>
          </p:txBody>
        </p:sp>
        <p:sp>
          <p:nvSpPr>
            <p:cNvPr id="30734" name="AutoShape 14"/>
            <p:cNvSpPr>
              <a:spLocks noChangeArrowheads="1"/>
            </p:cNvSpPr>
            <p:nvPr/>
          </p:nvSpPr>
          <p:spPr bwMode="auto">
            <a:xfrm>
              <a:off x="7920" y="7050"/>
              <a:ext cx="540" cy="54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000" b="1">
                  <a:latin typeface="Arial" pitchFamily="34" charset="0"/>
                </a:rPr>
                <a:t>Q</a:t>
              </a:r>
              <a:endParaRPr lang="en-US">
                <a:latin typeface="Arial" pitchFamily="34" charset="0"/>
              </a:endParaRPr>
            </a:p>
          </p:txBody>
        </p:sp>
        <p:sp>
          <p:nvSpPr>
            <p:cNvPr id="30735" name="AutoShape 15"/>
            <p:cNvSpPr>
              <a:spLocks noChangeArrowheads="1"/>
            </p:cNvSpPr>
            <p:nvPr/>
          </p:nvSpPr>
          <p:spPr bwMode="auto">
            <a:xfrm>
              <a:off x="8460" y="7050"/>
              <a:ext cx="540" cy="54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000" b="1">
                  <a:latin typeface="Arial" pitchFamily="34" charset="0"/>
                </a:rPr>
                <a:t>R</a:t>
              </a:r>
              <a:endParaRPr lang="en-US">
                <a:latin typeface="Arial" pitchFamily="34" charset="0"/>
              </a:endParaRPr>
            </a:p>
          </p:txBody>
        </p:sp>
      </p:grpSp>
      <p:sp>
        <p:nvSpPr>
          <p:cNvPr id="30736" name="Text Box 16"/>
          <p:cNvSpPr txBox="1">
            <a:spLocks noChangeArrowheads="1"/>
          </p:cNvSpPr>
          <p:nvPr/>
        </p:nvSpPr>
        <p:spPr bwMode="auto">
          <a:xfrm>
            <a:off x="0" y="4648200"/>
            <a:ext cx="1828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4 pin firewire</a:t>
            </a:r>
          </a:p>
        </p:txBody>
      </p:sp>
      <p:sp>
        <p:nvSpPr>
          <p:cNvPr id="30737" name="Line 17"/>
          <p:cNvSpPr>
            <a:spLocks noChangeShapeType="1"/>
          </p:cNvSpPr>
          <p:nvPr/>
        </p:nvSpPr>
        <p:spPr bwMode="auto">
          <a:xfrm flipV="1">
            <a:off x="1143000" y="3810000"/>
            <a:ext cx="381000" cy="76200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38" name="Text Box 18"/>
          <p:cNvSpPr txBox="1">
            <a:spLocks noChangeArrowheads="1"/>
          </p:cNvSpPr>
          <p:nvPr/>
        </p:nvSpPr>
        <p:spPr bwMode="auto">
          <a:xfrm>
            <a:off x="1828800" y="4876800"/>
            <a:ext cx="1371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USB ports</a:t>
            </a:r>
          </a:p>
        </p:txBody>
      </p:sp>
      <p:sp>
        <p:nvSpPr>
          <p:cNvPr id="30740" name="Line 20"/>
          <p:cNvSpPr>
            <a:spLocks noChangeShapeType="1"/>
          </p:cNvSpPr>
          <p:nvPr/>
        </p:nvSpPr>
        <p:spPr bwMode="auto">
          <a:xfrm flipH="1" flipV="1">
            <a:off x="2133600" y="3886200"/>
            <a:ext cx="304800" cy="99060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41" name="Line 21"/>
          <p:cNvSpPr>
            <a:spLocks noChangeShapeType="1"/>
          </p:cNvSpPr>
          <p:nvPr/>
        </p:nvSpPr>
        <p:spPr bwMode="auto">
          <a:xfrm flipV="1">
            <a:off x="2438400" y="3810000"/>
            <a:ext cx="76200" cy="99060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42" name="Text Box 22"/>
          <p:cNvSpPr txBox="1">
            <a:spLocks noChangeArrowheads="1"/>
          </p:cNvSpPr>
          <p:nvPr/>
        </p:nvSpPr>
        <p:spPr bwMode="auto">
          <a:xfrm>
            <a:off x="1371600" y="2209800"/>
            <a:ext cx="1676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Audio output</a:t>
            </a:r>
          </a:p>
        </p:txBody>
      </p:sp>
      <p:sp>
        <p:nvSpPr>
          <p:cNvPr id="30743" name="Line 23"/>
          <p:cNvSpPr>
            <a:spLocks noChangeShapeType="1"/>
          </p:cNvSpPr>
          <p:nvPr/>
        </p:nvSpPr>
        <p:spPr bwMode="auto">
          <a:xfrm>
            <a:off x="2438400" y="2514600"/>
            <a:ext cx="457200" cy="45720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44" name="Text Box 24"/>
          <p:cNvSpPr txBox="1">
            <a:spLocks noChangeArrowheads="1"/>
          </p:cNvSpPr>
          <p:nvPr/>
        </p:nvSpPr>
        <p:spPr bwMode="auto">
          <a:xfrm>
            <a:off x="3276600" y="2133600"/>
            <a:ext cx="2514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Microphone input</a:t>
            </a:r>
          </a:p>
        </p:txBody>
      </p:sp>
      <p:sp>
        <p:nvSpPr>
          <p:cNvPr id="30745" name="Line 25"/>
          <p:cNvSpPr>
            <a:spLocks noChangeShapeType="1"/>
          </p:cNvSpPr>
          <p:nvPr/>
        </p:nvSpPr>
        <p:spPr bwMode="auto">
          <a:xfrm flipH="1">
            <a:off x="3505200" y="2590800"/>
            <a:ext cx="381000" cy="38100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46" name="Text Box 26"/>
          <p:cNvSpPr txBox="1">
            <a:spLocks noChangeArrowheads="1"/>
          </p:cNvSpPr>
          <p:nvPr/>
        </p:nvSpPr>
        <p:spPr bwMode="auto">
          <a:xfrm>
            <a:off x="4191000" y="4419600"/>
            <a:ext cx="1752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Modem port</a:t>
            </a:r>
          </a:p>
        </p:txBody>
      </p:sp>
      <p:sp>
        <p:nvSpPr>
          <p:cNvPr id="30747" name="Line 27"/>
          <p:cNvSpPr>
            <a:spLocks noChangeShapeType="1"/>
          </p:cNvSpPr>
          <p:nvPr/>
        </p:nvSpPr>
        <p:spPr bwMode="auto">
          <a:xfrm flipV="1">
            <a:off x="5562600" y="3657600"/>
            <a:ext cx="533400" cy="53340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748" name="Text Box 28"/>
          <p:cNvSpPr txBox="1">
            <a:spLocks noChangeArrowheads="1"/>
          </p:cNvSpPr>
          <p:nvPr/>
        </p:nvSpPr>
        <p:spPr bwMode="auto">
          <a:xfrm>
            <a:off x="6324600" y="4572000"/>
            <a:ext cx="1828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Power port</a:t>
            </a:r>
          </a:p>
        </p:txBody>
      </p:sp>
      <p:sp>
        <p:nvSpPr>
          <p:cNvPr id="30749" name="Line 29"/>
          <p:cNvSpPr>
            <a:spLocks noChangeShapeType="1"/>
          </p:cNvSpPr>
          <p:nvPr/>
        </p:nvSpPr>
        <p:spPr bwMode="auto">
          <a:xfrm flipH="1" flipV="1">
            <a:off x="6629400" y="3733800"/>
            <a:ext cx="304800" cy="76200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Computer Anatomy</a:t>
            </a:r>
          </a:p>
        </p:txBody>
      </p:sp>
      <p:grpSp>
        <p:nvGrpSpPr>
          <p:cNvPr id="34823" name="Group 7"/>
          <p:cNvGrpSpPr>
            <a:grpSpLocks/>
          </p:cNvGrpSpPr>
          <p:nvPr/>
        </p:nvGrpSpPr>
        <p:grpSpPr bwMode="auto">
          <a:xfrm>
            <a:off x="0" y="2819400"/>
            <a:ext cx="9144000" cy="1638300"/>
            <a:chOff x="1044" y="9864"/>
            <a:chExt cx="9366" cy="1620"/>
          </a:xfrm>
        </p:grpSpPr>
        <p:grpSp>
          <p:nvGrpSpPr>
            <p:cNvPr id="34824" name="Group 8"/>
            <p:cNvGrpSpPr>
              <a:grpSpLocks/>
            </p:cNvGrpSpPr>
            <p:nvPr/>
          </p:nvGrpSpPr>
          <p:grpSpPr bwMode="auto">
            <a:xfrm>
              <a:off x="1044" y="9864"/>
              <a:ext cx="9366" cy="1620"/>
              <a:chOff x="1440" y="9180"/>
              <a:chExt cx="9366" cy="1620"/>
            </a:xfrm>
          </p:grpSpPr>
          <p:grpSp>
            <p:nvGrpSpPr>
              <p:cNvPr id="34825" name="Group 9"/>
              <p:cNvGrpSpPr>
                <a:grpSpLocks/>
              </p:cNvGrpSpPr>
              <p:nvPr/>
            </p:nvGrpSpPr>
            <p:grpSpPr bwMode="auto">
              <a:xfrm>
                <a:off x="1440" y="9180"/>
                <a:ext cx="9366" cy="1620"/>
                <a:chOff x="1410" y="8850"/>
                <a:chExt cx="9366" cy="1620"/>
              </a:xfrm>
            </p:grpSpPr>
            <p:grpSp>
              <p:nvGrpSpPr>
                <p:cNvPr id="34826" name="Group 10"/>
                <p:cNvGrpSpPr>
                  <a:grpSpLocks/>
                </p:cNvGrpSpPr>
                <p:nvPr/>
              </p:nvGrpSpPr>
              <p:grpSpPr bwMode="auto">
                <a:xfrm>
                  <a:off x="1410" y="8850"/>
                  <a:ext cx="9366" cy="1309"/>
                  <a:chOff x="1410" y="8850"/>
                  <a:chExt cx="9366" cy="1309"/>
                </a:xfrm>
              </p:grpSpPr>
              <p:pic>
                <p:nvPicPr>
                  <p:cNvPr id="34827" name="Picture 13"/>
                  <p:cNvPicPr>
                    <a:picLocks noChangeAspect="1" noChangeArrowheads="1"/>
                  </p:cNvPicPr>
                  <p:nvPr/>
                </p:nvPicPr>
                <p:blipFill>
                  <a:blip r:embed="rId2"/>
                  <a:srcRect t="53333" b="28889"/>
                  <a:stretch>
                    <a:fillRect/>
                  </a:stretch>
                </p:blipFill>
                <p:spPr bwMode="auto">
                  <a:xfrm>
                    <a:off x="1410" y="8911"/>
                    <a:ext cx="9366" cy="1248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</p:pic>
              <p:sp>
                <p:nvSpPr>
                  <p:cNvPr id="34828" name="AutoShape 12"/>
                  <p:cNvSpPr>
                    <a:spLocks noChangeArrowheads="1"/>
                  </p:cNvSpPr>
                  <p:nvPr/>
                </p:nvSpPr>
                <p:spPr bwMode="auto">
                  <a:xfrm>
                    <a:off x="5040" y="9030"/>
                    <a:ext cx="540" cy="540"/>
                  </a:xfrm>
                  <a:prstGeom prst="downArrow">
                    <a:avLst>
                      <a:gd name="adj1" fmla="val 50000"/>
                      <a:gd name="adj2" fmla="val 25000"/>
                    </a:avLst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en-US" sz="1000" b="1">
                        <a:latin typeface="Arial" pitchFamily="34" charset="0"/>
                      </a:rPr>
                      <a:t>S</a:t>
                    </a: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34829" name="AutoShape 13"/>
                  <p:cNvSpPr>
                    <a:spLocks noChangeArrowheads="1"/>
                  </p:cNvSpPr>
                  <p:nvPr/>
                </p:nvSpPr>
                <p:spPr bwMode="auto">
                  <a:xfrm>
                    <a:off x="5580" y="9030"/>
                    <a:ext cx="540" cy="540"/>
                  </a:xfrm>
                  <a:prstGeom prst="downArrow">
                    <a:avLst>
                      <a:gd name="adj1" fmla="val 50000"/>
                      <a:gd name="adj2" fmla="val 25000"/>
                    </a:avLst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en-US" sz="1000" b="1">
                        <a:latin typeface="Arial" pitchFamily="34" charset="0"/>
                      </a:rPr>
                      <a:t>T</a:t>
                    </a: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34830" name="AutoShape 14"/>
                  <p:cNvSpPr>
                    <a:spLocks noChangeArrowheads="1"/>
                  </p:cNvSpPr>
                  <p:nvPr/>
                </p:nvSpPr>
                <p:spPr bwMode="auto">
                  <a:xfrm>
                    <a:off x="6300" y="9030"/>
                    <a:ext cx="540" cy="540"/>
                  </a:xfrm>
                  <a:prstGeom prst="downArrow">
                    <a:avLst>
                      <a:gd name="adj1" fmla="val 50000"/>
                      <a:gd name="adj2" fmla="val 25000"/>
                    </a:avLst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en-US" sz="1000" b="1">
                        <a:latin typeface="Arial" pitchFamily="34" charset="0"/>
                      </a:rPr>
                      <a:t>U</a:t>
                    </a: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34831" name="AutoShape 15"/>
                  <p:cNvSpPr>
                    <a:spLocks noChangeArrowheads="1"/>
                  </p:cNvSpPr>
                  <p:nvPr/>
                </p:nvSpPr>
                <p:spPr bwMode="auto">
                  <a:xfrm>
                    <a:off x="6660" y="9030"/>
                    <a:ext cx="540" cy="540"/>
                  </a:xfrm>
                  <a:prstGeom prst="downArrow">
                    <a:avLst>
                      <a:gd name="adj1" fmla="val 50000"/>
                      <a:gd name="adj2" fmla="val 25000"/>
                    </a:avLst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en-US" sz="1000" b="1">
                        <a:latin typeface="Arial" pitchFamily="34" charset="0"/>
                      </a:rPr>
                      <a:t>V</a:t>
                    </a:r>
                    <a:endParaRPr lang="en-US">
                      <a:latin typeface="Arial" pitchFamily="34" charset="0"/>
                    </a:endParaRPr>
                  </a:p>
                </p:txBody>
              </p:sp>
              <p:sp>
                <p:nvSpPr>
                  <p:cNvPr id="34832" name="AutoShape 16"/>
                  <p:cNvSpPr>
                    <a:spLocks noChangeArrowheads="1"/>
                  </p:cNvSpPr>
                  <p:nvPr/>
                </p:nvSpPr>
                <p:spPr bwMode="auto">
                  <a:xfrm>
                    <a:off x="7380" y="8850"/>
                    <a:ext cx="720" cy="540"/>
                  </a:xfrm>
                  <a:prstGeom prst="downArrow">
                    <a:avLst>
                      <a:gd name="adj1" fmla="val 50000"/>
                      <a:gd name="adj2" fmla="val 25000"/>
                    </a:avLst>
                  </a:prstGeom>
                  <a:solidFill>
                    <a:srgbClr val="FFFFFF"/>
                  </a:solidFill>
                  <a:ln w="9525">
                    <a:solidFill>
                      <a:srgbClr val="000000"/>
                    </a:solidFill>
                    <a:miter lim="800000"/>
                    <a:headEnd/>
                    <a:tailEnd/>
                  </a:ln>
                </p:spPr>
                <p:txBody>
                  <a:bodyPr/>
                  <a:lstStyle/>
                  <a:p>
                    <a:r>
                      <a:rPr lang="en-US" sz="1000" b="1">
                        <a:latin typeface="Arial" pitchFamily="34" charset="0"/>
                      </a:rPr>
                      <a:t>W</a:t>
                    </a:r>
                    <a:endParaRPr lang="en-US"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34833" name="AutoShape 17"/>
                <p:cNvSpPr>
                  <a:spLocks noChangeArrowheads="1"/>
                </p:cNvSpPr>
                <p:nvPr/>
              </p:nvSpPr>
              <p:spPr bwMode="auto">
                <a:xfrm>
                  <a:off x="7560" y="9930"/>
                  <a:ext cx="540" cy="540"/>
                </a:xfrm>
                <a:prstGeom prst="upArrow">
                  <a:avLst>
                    <a:gd name="adj1" fmla="val 50000"/>
                    <a:gd name="adj2" fmla="val 25000"/>
                  </a:avLst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/>
                <a:lstStyle/>
                <a:p>
                  <a:r>
                    <a:rPr lang="en-US" sz="1000" b="1">
                      <a:latin typeface="Arial" pitchFamily="34" charset="0"/>
                    </a:rPr>
                    <a:t>X</a:t>
                  </a:r>
                  <a:endParaRPr lang="en-US">
                    <a:latin typeface="Arial" pitchFamily="34" charset="0"/>
                  </a:endParaRPr>
                </a:p>
              </p:txBody>
            </p:sp>
          </p:grpSp>
          <p:sp>
            <p:nvSpPr>
              <p:cNvPr id="34834" name="AutoShape 18"/>
              <p:cNvSpPr>
                <a:spLocks noChangeArrowheads="1"/>
              </p:cNvSpPr>
              <p:nvPr/>
            </p:nvSpPr>
            <p:spPr bwMode="auto">
              <a:xfrm>
                <a:off x="8460" y="9360"/>
                <a:ext cx="540" cy="540"/>
              </a:xfrm>
              <a:prstGeom prst="downArrow">
                <a:avLst>
                  <a:gd name="adj1" fmla="val 50000"/>
                  <a:gd name="adj2" fmla="val 25000"/>
                </a:avLst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 sz="1000" b="1">
                    <a:latin typeface="Arial" pitchFamily="34" charset="0"/>
                  </a:rPr>
                  <a:t>Y</a:t>
                </a:r>
                <a:endParaRPr lang="en-US">
                  <a:latin typeface="Arial" pitchFamily="34" charset="0"/>
                </a:endParaRPr>
              </a:p>
            </p:txBody>
          </p:sp>
        </p:grpSp>
        <p:sp>
          <p:nvSpPr>
            <p:cNvPr id="34835" name="Oval 19"/>
            <p:cNvSpPr>
              <a:spLocks noChangeArrowheads="1"/>
            </p:cNvSpPr>
            <p:nvPr/>
          </p:nvSpPr>
          <p:spPr bwMode="auto">
            <a:xfrm>
              <a:off x="6444" y="10584"/>
              <a:ext cx="360" cy="360"/>
            </a:xfrm>
            <a:prstGeom prst="ellipse">
              <a:avLst/>
            </a:prstGeom>
            <a:solidFill>
              <a:srgbClr val="FFFFFF">
                <a:alpha val="0"/>
              </a:srgbClr>
            </a:solidFill>
            <a:ln w="127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36" name="Oval 20"/>
            <p:cNvSpPr>
              <a:spLocks noChangeArrowheads="1"/>
            </p:cNvSpPr>
            <p:nvPr/>
          </p:nvSpPr>
          <p:spPr bwMode="auto">
            <a:xfrm>
              <a:off x="8064" y="10584"/>
              <a:ext cx="360" cy="360"/>
            </a:xfrm>
            <a:prstGeom prst="ellipse">
              <a:avLst/>
            </a:prstGeom>
            <a:solidFill>
              <a:srgbClr val="FFFFFF">
                <a:alpha val="0"/>
              </a:srgbClr>
            </a:solidFill>
            <a:ln w="127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37" name="Oval 21"/>
            <p:cNvSpPr>
              <a:spLocks noChangeArrowheads="1"/>
            </p:cNvSpPr>
            <p:nvPr/>
          </p:nvSpPr>
          <p:spPr bwMode="auto">
            <a:xfrm>
              <a:off x="7164" y="10404"/>
              <a:ext cx="360" cy="360"/>
            </a:xfrm>
            <a:prstGeom prst="ellipse">
              <a:avLst/>
            </a:prstGeom>
            <a:solidFill>
              <a:srgbClr val="FFFFFF">
                <a:alpha val="0"/>
              </a:srgbClr>
            </a:solidFill>
            <a:ln w="127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838" name="Oval 22"/>
            <p:cNvSpPr>
              <a:spLocks noChangeArrowheads="1"/>
            </p:cNvSpPr>
            <p:nvPr/>
          </p:nvSpPr>
          <p:spPr bwMode="auto">
            <a:xfrm>
              <a:off x="7344" y="10584"/>
              <a:ext cx="360" cy="360"/>
            </a:xfrm>
            <a:prstGeom prst="ellipse">
              <a:avLst/>
            </a:prstGeom>
            <a:solidFill>
              <a:srgbClr val="FFFFFF">
                <a:alpha val="0"/>
              </a:srgbClr>
            </a:solidFill>
            <a:ln w="127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4839" name="Text Box 23"/>
          <p:cNvSpPr txBox="1">
            <a:spLocks noChangeArrowheads="1"/>
          </p:cNvSpPr>
          <p:nvPr/>
        </p:nvSpPr>
        <p:spPr bwMode="auto">
          <a:xfrm>
            <a:off x="1600200" y="2362200"/>
            <a:ext cx="1600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USB port</a:t>
            </a:r>
          </a:p>
        </p:txBody>
      </p:sp>
      <p:sp>
        <p:nvSpPr>
          <p:cNvPr id="34840" name="Line 24"/>
          <p:cNvSpPr>
            <a:spLocks noChangeShapeType="1"/>
          </p:cNvSpPr>
          <p:nvPr/>
        </p:nvSpPr>
        <p:spPr bwMode="auto">
          <a:xfrm>
            <a:off x="2819400" y="2590800"/>
            <a:ext cx="838200" cy="38100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41" name="Text Box 25"/>
          <p:cNvSpPr txBox="1">
            <a:spLocks noChangeArrowheads="1"/>
          </p:cNvSpPr>
          <p:nvPr/>
        </p:nvSpPr>
        <p:spPr bwMode="auto">
          <a:xfrm>
            <a:off x="3810000" y="2209800"/>
            <a:ext cx="1676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VGA output</a:t>
            </a:r>
          </a:p>
        </p:txBody>
      </p:sp>
      <p:sp>
        <p:nvSpPr>
          <p:cNvPr id="34842" name="Line 26"/>
          <p:cNvSpPr>
            <a:spLocks noChangeShapeType="1"/>
          </p:cNvSpPr>
          <p:nvPr/>
        </p:nvSpPr>
        <p:spPr bwMode="auto">
          <a:xfrm flipH="1">
            <a:off x="4419600" y="2667000"/>
            <a:ext cx="228600" cy="76200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43" name="Text Box 27"/>
          <p:cNvSpPr txBox="1">
            <a:spLocks noChangeArrowheads="1"/>
          </p:cNvSpPr>
          <p:nvPr/>
        </p:nvSpPr>
        <p:spPr bwMode="auto">
          <a:xfrm>
            <a:off x="3352800" y="4495800"/>
            <a:ext cx="2057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Ethernet port</a:t>
            </a:r>
          </a:p>
        </p:txBody>
      </p:sp>
      <p:sp>
        <p:nvSpPr>
          <p:cNvPr id="34844" name="Line 28"/>
          <p:cNvSpPr>
            <a:spLocks noChangeShapeType="1"/>
          </p:cNvSpPr>
          <p:nvPr/>
        </p:nvSpPr>
        <p:spPr bwMode="auto">
          <a:xfrm flipV="1">
            <a:off x="4419600" y="3810000"/>
            <a:ext cx="609600" cy="60960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45" name="Text Box 29"/>
          <p:cNvSpPr txBox="1">
            <a:spLocks noChangeArrowheads="1"/>
          </p:cNvSpPr>
          <p:nvPr/>
        </p:nvSpPr>
        <p:spPr bwMode="auto">
          <a:xfrm>
            <a:off x="4267200" y="5410200"/>
            <a:ext cx="2590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Digitizer pen tether</a:t>
            </a:r>
          </a:p>
        </p:txBody>
      </p:sp>
      <p:sp>
        <p:nvSpPr>
          <p:cNvPr id="34846" name="Line 30"/>
          <p:cNvSpPr>
            <a:spLocks noChangeShapeType="1"/>
          </p:cNvSpPr>
          <p:nvPr/>
        </p:nvSpPr>
        <p:spPr bwMode="auto">
          <a:xfrm flipV="1">
            <a:off x="5334000" y="3962400"/>
            <a:ext cx="76200" cy="144780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47" name="Text Box 31"/>
          <p:cNvSpPr txBox="1">
            <a:spLocks noChangeArrowheads="1"/>
          </p:cNvSpPr>
          <p:nvPr/>
        </p:nvSpPr>
        <p:spPr bwMode="auto">
          <a:xfrm>
            <a:off x="5867400" y="1981200"/>
            <a:ext cx="1600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PC card slot</a:t>
            </a:r>
          </a:p>
        </p:txBody>
      </p:sp>
      <p:sp>
        <p:nvSpPr>
          <p:cNvPr id="34848" name="Line 32"/>
          <p:cNvSpPr>
            <a:spLocks noChangeShapeType="1"/>
          </p:cNvSpPr>
          <p:nvPr/>
        </p:nvSpPr>
        <p:spPr bwMode="auto">
          <a:xfrm flipH="1">
            <a:off x="6324600" y="2362200"/>
            <a:ext cx="76200" cy="60960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49" name="Text Box 33"/>
          <p:cNvSpPr txBox="1">
            <a:spLocks noChangeArrowheads="1"/>
          </p:cNvSpPr>
          <p:nvPr/>
        </p:nvSpPr>
        <p:spPr bwMode="auto">
          <a:xfrm>
            <a:off x="5791200" y="4724400"/>
            <a:ext cx="2590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Digital card reader</a:t>
            </a:r>
          </a:p>
        </p:txBody>
      </p:sp>
      <p:sp>
        <p:nvSpPr>
          <p:cNvPr id="34850" name="Line 34"/>
          <p:cNvSpPr>
            <a:spLocks noChangeShapeType="1"/>
          </p:cNvSpPr>
          <p:nvPr/>
        </p:nvSpPr>
        <p:spPr bwMode="auto">
          <a:xfrm flipH="1" flipV="1">
            <a:off x="6477000" y="3886200"/>
            <a:ext cx="457200" cy="76200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851" name="Text Box 35"/>
          <p:cNvSpPr txBox="1">
            <a:spLocks noChangeArrowheads="1"/>
          </p:cNvSpPr>
          <p:nvPr/>
        </p:nvSpPr>
        <p:spPr bwMode="auto">
          <a:xfrm>
            <a:off x="7467600" y="3962400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Pen</a:t>
            </a:r>
          </a:p>
        </p:txBody>
      </p:sp>
      <p:sp>
        <p:nvSpPr>
          <p:cNvPr id="34852" name="Line 36"/>
          <p:cNvSpPr>
            <a:spLocks noChangeShapeType="1"/>
          </p:cNvSpPr>
          <p:nvPr/>
        </p:nvSpPr>
        <p:spPr bwMode="auto">
          <a:xfrm flipH="1" flipV="1">
            <a:off x="7239000" y="3657600"/>
            <a:ext cx="457200" cy="22860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914400"/>
          </a:xfrm>
        </p:spPr>
        <p:txBody>
          <a:bodyPr/>
          <a:lstStyle/>
          <a:p>
            <a:r>
              <a:rPr lang="en-US"/>
              <a:t>Computer Anatomy</a:t>
            </a:r>
          </a:p>
        </p:txBody>
      </p:sp>
      <p:grpSp>
        <p:nvGrpSpPr>
          <p:cNvPr id="36871" name="Group 7"/>
          <p:cNvGrpSpPr>
            <a:grpSpLocks/>
          </p:cNvGrpSpPr>
          <p:nvPr/>
        </p:nvGrpSpPr>
        <p:grpSpPr bwMode="auto">
          <a:xfrm>
            <a:off x="685800" y="3429000"/>
            <a:ext cx="7772400" cy="2971800"/>
            <a:chOff x="1044" y="1404"/>
            <a:chExt cx="9606" cy="4200"/>
          </a:xfrm>
        </p:grpSpPr>
        <p:pic>
          <p:nvPicPr>
            <p:cNvPr id="36872" name="Picture 1"/>
            <p:cNvPicPr>
              <a:picLocks noChangeAspect="1" noChangeArrowheads="1"/>
            </p:cNvPicPr>
            <p:nvPr/>
          </p:nvPicPr>
          <p:blipFill>
            <a:blip r:embed="rId2"/>
            <a:srcRect l="17500" t="51160" r="22820" b="14017"/>
            <a:stretch>
              <a:fillRect/>
            </a:stretch>
          </p:blipFill>
          <p:spPr bwMode="auto">
            <a:xfrm>
              <a:off x="1044" y="1404"/>
              <a:ext cx="9606" cy="4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6873" name="AutoShape 9"/>
            <p:cNvSpPr>
              <a:spLocks noChangeArrowheads="1"/>
            </p:cNvSpPr>
            <p:nvPr/>
          </p:nvSpPr>
          <p:spPr bwMode="auto">
            <a:xfrm>
              <a:off x="1944" y="1584"/>
              <a:ext cx="540" cy="54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000" b="1">
                  <a:latin typeface="Arial" pitchFamily="34" charset="0"/>
                </a:rPr>
                <a:t>A</a:t>
              </a:r>
              <a:endParaRPr lang="en-US">
                <a:latin typeface="Arial" pitchFamily="34" charset="0"/>
              </a:endParaRPr>
            </a:p>
          </p:txBody>
        </p:sp>
        <p:sp>
          <p:nvSpPr>
            <p:cNvPr id="36874" name="AutoShape 10"/>
            <p:cNvSpPr>
              <a:spLocks noChangeArrowheads="1"/>
            </p:cNvSpPr>
            <p:nvPr/>
          </p:nvSpPr>
          <p:spPr bwMode="auto">
            <a:xfrm>
              <a:off x="2844" y="1584"/>
              <a:ext cx="540" cy="54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000" b="1">
                  <a:latin typeface="Arial" pitchFamily="34" charset="0"/>
                </a:rPr>
                <a:t>B</a:t>
              </a:r>
              <a:endParaRPr lang="en-US">
                <a:latin typeface="Arial" pitchFamily="34" charset="0"/>
              </a:endParaRPr>
            </a:p>
          </p:txBody>
        </p:sp>
        <p:sp>
          <p:nvSpPr>
            <p:cNvPr id="36875" name="AutoShape 11"/>
            <p:cNvSpPr>
              <a:spLocks noChangeArrowheads="1"/>
            </p:cNvSpPr>
            <p:nvPr/>
          </p:nvSpPr>
          <p:spPr bwMode="auto">
            <a:xfrm>
              <a:off x="3384" y="1584"/>
              <a:ext cx="540" cy="54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000" b="1">
                  <a:latin typeface="Arial" pitchFamily="34" charset="0"/>
                </a:rPr>
                <a:t>C</a:t>
              </a:r>
              <a:endParaRPr lang="en-US">
                <a:latin typeface="Arial" pitchFamily="34" charset="0"/>
              </a:endParaRPr>
            </a:p>
          </p:txBody>
        </p:sp>
        <p:sp>
          <p:nvSpPr>
            <p:cNvPr id="36876" name="AutoShape 12"/>
            <p:cNvSpPr>
              <a:spLocks noChangeArrowheads="1"/>
            </p:cNvSpPr>
            <p:nvPr/>
          </p:nvSpPr>
          <p:spPr bwMode="auto">
            <a:xfrm>
              <a:off x="3744" y="1584"/>
              <a:ext cx="540" cy="54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000" b="1">
                  <a:latin typeface="Arial" pitchFamily="34" charset="0"/>
                </a:rPr>
                <a:t>D</a:t>
              </a:r>
              <a:endParaRPr lang="en-US">
                <a:latin typeface="Arial" pitchFamily="34" charset="0"/>
              </a:endParaRPr>
            </a:p>
          </p:txBody>
        </p:sp>
        <p:sp>
          <p:nvSpPr>
            <p:cNvPr id="36877" name="AutoShape 13"/>
            <p:cNvSpPr>
              <a:spLocks noChangeArrowheads="1"/>
            </p:cNvSpPr>
            <p:nvPr/>
          </p:nvSpPr>
          <p:spPr bwMode="auto">
            <a:xfrm>
              <a:off x="4284" y="1584"/>
              <a:ext cx="540" cy="54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000" b="1">
                  <a:latin typeface="Arial" pitchFamily="34" charset="0"/>
                </a:rPr>
                <a:t>E</a:t>
              </a:r>
              <a:endParaRPr lang="en-US">
                <a:latin typeface="Arial" pitchFamily="34" charset="0"/>
              </a:endParaRPr>
            </a:p>
          </p:txBody>
        </p:sp>
        <p:sp>
          <p:nvSpPr>
            <p:cNvPr id="36878" name="AutoShape 14"/>
            <p:cNvSpPr>
              <a:spLocks noChangeArrowheads="1"/>
            </p:cNvSpPr>
            <p:nvPr/>
          </p:nvSpPr>
          <p:spPr bwMode="auto">
            <a:xfrm>
              <a:off x="4644" y="1584"/>
              <a:ext cx="540" cy="54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000" b="1">
                  <a:latin typeface="Arial" pitchFamily="34" charset="0"/>
                </a:rPr>
                <a:t>F</a:t>
              </a:r>
              <a:endParaRPr lang="en-US">
                <a:latin typeface="Arial" pitchFamily="34" charset="0"/>
              </a:endParaRPr>
            </a:p>
          </p:txBody>
        </p:sp>
        <p:sp>
          <p:nvSpPr>
            <p:cNvPr id="36879" name="AutoShape 15"/>
            <p:cNvSpPr>
              <a:spLocks noChangeArrowheads="1"/>
            </p:cNvSpPr>
            <p:nvPr/>
          </p:nvSpPr>
          <p:spPr bwMode="auto">
            <a:xfrm>
              <a:off x="8064" y="1764"/>
              <a:ext cx="540" cy="54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000" b="1">
                  <a:latin typeface="Arial" pitchFamily="34" charset="0"/>
                </a:rPr>
                <a:t>G</a:t>
              </a:r>
              <a:endParaRPr lang="en-US">
                <a:latin typeface="Arial" pitchFamily="34" charset="0"/>
              </a:endParaRPr>
            </a:p>
          </p:txBody>
        </p:sp>
        <p:sp>
          <p:nvSpPr>
            <p:cNvPr id="36880" name="AutoShape 16"/>
            <p:cNvSpPr>
              <a:spLocks noChangeArrowheads="1"/>
            </p:cNvSpPr>
            <p:nvPr/>
          </p:nvSpPr>
          <p:spPr bwMode="auto">
            <a:xfrm>
              <a:off x="9144" y="1764"/>
              <a:ext cx="540" cy="540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000" b="1">
                  <a:latin typeface="Arial" pitchFamily="34" charset="0"/>
                </a:rPr>
                <a:t>H</a:t>
              </a:r>
              <a:endParaRPr lang="en-US">
                <a:latin typeface="Arial" pitchFamily="34" charset="0"/>
              </a:endParaRPr>
            </a:p>
          </p:txBody>
        </p:sp>
        <p:sp>
          <p:nvSpPr>
            <p:cNvPr id="36881" name="Oval 17"/>
            <p:cNvSpPr>
              <a:spLocks noChangeArrowheads="1"/>
            </p:cNvSpPr>
            <p:nvPr/>
          </p:nvSpPr>
          <p:spPr bwMode="auto">
            <a:xfrm>
              <a:off x="2124" y="2124"/>
              <a:ext cx="360" cy="360"/>
            </a:xfrm>
            <a:prstGeom prst="ellipse">
              <a:avLst/>
            </a:prstGeom>
            <a:solidFill>
              <a:srgbClr val="FFFFFF">
                <a:alpha val="0"/>
              </a:srgbClr>
            </a:solidFill>
            <a:ln w="127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882" name="Oval 18"/>
            <p:cNvSpPr>
              <a:spLocks noChangeArrowheads="1"/>
            </p:cNvSpPr>
            <p:nvPr/>
          </p:nvSpPr>
          <p:spPr bwMode="auto">
            <a:xfrm>
              <a:off x="3024" y="2124"/>
              <a:ext cx="360" cy="360"/>
            </a:xfrm>
            <a:prstGeom prst="ellipse">
              <a:avLst/>
            </a:prstGeom>
            <a:solidFill>
              <a:srgbClr val="FFFFFF">
                <a:alpha val="0"/>
              </a:srgbClr>
            </a:solidFill>
            <a:ln w="127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883" name="Oval 19"/>
            <p:cNvSpPr>
              <a:spLocks noChangeArrowheads="1"/>
            </p:cNvSpPr>
            <p:nvPr/>
          </p:nvSpPr>
          <p:spPr bwMode="auto">
            <a:xfrm>
              <a:off x="3384" y="2124"/>
              <a:ext cx="360" cy="360"/>
            </a:xfrm>
            <a:prstGeom prst="ellipse">
              <a:avLst/>
            </a:prstGeom>
            <a:solidFill>
              <a:srgbClr val="FFFFFF">
                <a:alpha val="0"/>
              </a:srgbClr>
            </a:solidFill>
            <a:ln w="127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884" name="Oval 20"/>
            <p:cNvSpPr>
              <a:spLocks noChangeArrowheads="1"/>
            </p:cNvSpPr>
            <p:nvPr/>
          </p:nvSpPr>
          <p:spPr bwMode="auto">
            <a:xfrm>
              <a:off x="3744" y="2124"/>
              <a:ext cx="360" cy="360"/>
            </a:xfrm>
            <a:prstGeom prst="ellipse">
              <a:avLst/>
            </a:prstGeom>
            <a:solidFill>
              <a:srgbClr val="FFFFFF">
                <a:alpha val="0"/>
              </a:srgbClr>
            </a:solidFill>
            <a:ln w="127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885" name="Oval 21"/>
            <p:cNvSpPr>
              <a:spLocks noChangeArrowheads="1"/>
            </p:cNvSpPr>
            <p:nvPr/>
          </p:nvSpPr>
          <p:spPr bwMode="auto">
            <a:xfrm>
              <a:off x="4284" y="2124"/>
              <a:ext cx="360" cy="360"/>
            </a:xfrm>
            <a:prstGeom prst="ellipse">
              <a:avLst/>
            </a:prstGeom>
            <a:solidFill>
              <a:srgbClr val="FFFFFF">
                <a:alpha val="0"/>
              </a:srgbClr>
            </a:solidFill>
            <a:ln w="127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886" name="Oval 22"/>
            <p:cNvSpPr>
              <a:spLocks noChangeArrowheads="1"/>
            </p:cNvSpPr>
            <p:nvPr/>
          </p:nvSpPr>
          <p:spPr bwMode="auto">
            <a:xfrm>
              <a:off x="4644" y="2124"/>
              <a:ext cx="360" cy="360"/>
            </a:xfrm>
            <a:prstGeom prst="ellipse">
              <a:avLst/>
            </a:prstGeom>
            <a:solidFill>
              <a:srgbClr val="FFFFFF">
                <a:alpha val="0"/>
              </a:srgbClr>
            </a:solidFill>
            <a:ln w="127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887" name="Oval 23"/>
            <p:cNvSpPr>
              <a:spLocks noChangeArrowheads="1"/>
            </p:cNvSpPr>
            <p:nvPr/>
          </p:nvSpPr>
          <p:spPr bwMode="auto">
            <a:xfrm>
              <a:off x="8244" y="2304"/>
              <a:ext cx="360" cy="360"/>
            </a:xfrm>
            <a:prstGeom prst="ellipse">
              <a:avLst/>
            </a:prstGeom>
            <a:solidFill>
              <a:srgbClr val="FFFFFF">
                <a:alpha val="0"/>
              </a:srgbClr>
            </a:solidFill>
            <a:ln w="127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888" name="Oval 24"/>
            <p:cNvSpPr>
              <a:spLocks noChangeArrowheads="1"/>
            </p:cNvSpPr>
            <p:nvPr/>
          </p:nvSpPr>
          <p:spPr bwMode="auto">
            <a:xfrm>
              <a:off x="9324" y="2304"/>
              <a:ext cx="360" cy="360"/>
            </a:xfrm>
            <a:prstGeom prst="ellipse">
              <a:avLst/>
            </a:prstGeom>
            <a:solidFill>
              <a:srgbClr val="FFFFFF">
                <a:alpha val="0"/>
              </a:srgbClr>
            </a:solidFill>
            <a:ln w="12700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6889" name="Text Box 25"/>
          <p:cNvSpPr txBox="1">
            <a:spLocks noChangeArrowheads="1"/>
          </p:cNvSpPr>
          <p:nvPr/>
        </p:nvSpPr>
        <p:spPr bwMode="auto">
          <a:xfrm>
            <a:off x="304800" y="1371600"/>
            <a:ext cx="2133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Lockable power button</a:t>
            </a:r>
          </a:p>
        </p:txBody>
      </p:sp>
      <p:sp>
        <p:nvSpPr>
          <p:cNvPr id="36890" name="Line 26"/>
          <p:cNvSpPr>
            <a:spLocks noChangeShapeType="1"/>
          </p:cNvSpPr>
          <p:nvPr/>
        </p:nvSpPr>
        <p:spPr bwMode="auto">
          <a:xfrm>
            <a:off x="914400" y="2209800"/>
            <a:ext cx="609600" cy="129540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91" name="Text Box 27"/>
          <p:cNvSpPr txBox="1">
            <a:spLocks noChangeArrowheads="1"/>
          </p:cNvSpPr>
          <p:nvPr/>
        </p:nvSpPr>
        <p:spPr bwMode="auto">
          <a:xfrm>
            <a:off x="1524000" y="2590800"/>
            <a:ext cx="1752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Ctrl+Alt+Del</a:t>
            </a:r>
          </a:p>
        </p:txBody>
      </p:sp>
      <p:sp>
        <p:nvSpPr>
          <p:cNvPr id="36892" name="Line 28"/>
          <p:cNvSpPr>
            <a:spLocks noChangeShapeType="1"/>
          </p:cNvSpPr>
          <p:nvPr/>
        </p:nvSpPr>
        <p:spPr bwMode="auto">
          <a:xfrm>
            <a:off x="2209800" y="3048000"/>
            <a:ext cx="152400" cy="53340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93" name="Text Box 29"/>
          <p:cNvSpPr txBox="1">
            <a:spLocks noChangeArrowheads="1"/>
          </p:cNvSpPr>
          <p:nvPr/>
        </p:nvSpPr>
        <p:spPr bwMode="auto">
          <a:xfrm>
            <a:off x="2590800" y="1524000"/>
            <a:ext cx="16002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Rotate screen</a:t>
            </a:r>
          </a:p>
        </p:txBody>
      </p:sp>
      <p:sp>
        <p:nvSpPr>
          <p:cNvPr id="36894" name="Line 30"/>
          <p:cNvSpPr>
            <a:spLocks noChangeShapeType="1"/>
          </p:cNvSpPr>
          <p:nvPr/>
        </p:nvSpPr>
        <p:spPr bwMode="auto">
          <a:xfrm flipH="1">
            <a:off x="2819400" y="2209800"/>
            <a:ext cx="381000" cy="137160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95" name="Text Box 31"/>
          <p:cNvSpPr txBox="1">
            <a:spLocks noChangeArrowheads="1"/>
          </p:cNvSpPr>
          <p:nvPr/>
        </p:nvSpPr>
        <p:spPr bwMode="auto">
          <a:xfrm>
            <a:off x="3505200" y="2133600"/>
            <a:ext cx="16002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Tablet shortcut menu</a:t>
            </a:r>
          </a:p>
        </p:txBody>
      </p:sp>
      <p:sp>
        <p:nvSpPr>
          <p:cNvPr id="36896" name="Line 32"/>
          <p:cNvSpPr>
            <a:spLocks noChangeShapeType="1"/>
          </p:cNvSpPr>
          <p:nvPr/>
        </p:nvSpPr>
        <p:spPr bwMode="auto">
          <a:xfrm flipH="1">
            <a:off x="3124200" y="3048000"/>
            <a:ext cx="457200" cy="53340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97" name="Text Box 33"/>
          <p:cNvSpPr txBox="1">
            <a:spLocks noChangeArrowheads="1"/>
          </p:cNvSpPr>
          <p:nvPr/>
        </p:nvSpPr>
        <p:spPr bwMode="auto">
          <a:xfrm>
            <a:off x="4419600" y="1524000"/>
            <a:ext cx="1676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Microphone</a:t>
            </a:r>
          </a:p>
        </p:txBody>
      </p:sp>
      <p:sp>
        <p:nvSpPr>
          <p:cNvPr id="36898" name="Line 34"/>
          <p:cNvSpPr>
            <a:spLocks noChangeShapeType="1"/>
          </p:cNvSpPr>
          <p:nvPr/>
        </p:nvSpPr>
        <p:spPr bwMode="auto">
          <a:xfrm flipH="1">
            <a:off x="3505200" y="1981200"/>
            <a:ext cx="1752600" cy="160020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899" name="Text Box 35"/>
          <p:cNvSpPr txBox="1">
            <a:spLocks noChangeArrowheads="1"/>
          </p:cNvSpPr>
          <p:nvPr/>
        </p:nvSpPr>
        <p:spPr bwMode="auto">
          <a:xfrm>
            <a:off x="4800600" y="2667000"/>
            <a:ext cx="1219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Escape </a:t>
            </a:r>
          </a:p>
        </p:txBody>
      </p:sp>
      <p:sp>
        <p:nvSpPr>
          <p:cNvPr id="36900" name="Line 36"/>
          <p:cNvSpPr>
            <a:spLocks noChangeShapeType="1"/>
          </p:cNvSpPr>
          <p:nvPr/>
        </p:nvSpPr>
        <p:spPr bwMode="auto">
          <a:xfrm flipH="1">
            <a:off x="3886200" y="2971800"/>
            <a:ext cx="914400" cy="60960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901" name="Text Box 37"/>
          <p:cNvSpPr txBox="1">
            <a:spLocks noChangeArrowheads="1"/>
          </p:cNvSpPr>
          <p:nvPr/>
        </p:nvSpPr>
        <p:spPr bwMode="auto">
          <a:xfrm>
            <a:off x="6096000" y="1981200"/>
            <a:ext cx="1143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Nav Dial</a:t>
            </a:r>
          </a:p>
        </p:txBody>
      </p:sp>
      <p:sp>
        <p:nvSpPr>
          <p:cNvPr id="36902" name="Line 38"/>
          <p:cNvSpPr>
            <a:spLocks noChangeShapeType="1"/>
          </p:cNvSpPr>
          <p:nvPr/>
        </p:nvSpPr>
        <p:spPr bwMode="auto">
          <a:xfrm>
            <a:off x="6629400" y="2362200"/>
            <a:ext cx="0" cy="121920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903" name="Text Box 39"/>
          <p:cNvSpPr txBox="1">
            <a:spLocks noChangeArrowheads="1"/>
          </p:cNvSpPr>
          <p:nvPr/>
        </p:nvSpPr>
        <p:spPr bwMode="auto">
          <a:xfrm>
            <a:off x="6934200" y="2667000"/>
            <a:ext cx="1676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Finger Print Reader</a:t>
            </a:r>
          </a:p>
        </p:txBody>
      </p:sp>
      <p:sp>
        <p:nvSpPr>
          <p:cNvPr id="36904" name="Line 40"/>
          <p:cNvSpPr>
            <a:spLocks noChangeShapeType="1"/>
          </p:cNvSpPr>
          <p:nvPr/>
        </p:nvSpPr>
        <p:spPr bwMode="auto">
          <a:xfrm flipH="1">
            <a:off x="7620000" y="3200400"/>
            <a:ext cx="381000" cy="762000"/>
          </a:xfrm>
          <a:prstGeom prst="line">
            <a:avLst/>
          </a:prstGeom>
          <a:noFill/>
          <a:ln w="57150">
            <a:solidFill>
              <a:schemeClr val="tx2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Basic Care</a:t>
            </a:r>
          </a:p>
        </p:txBody>
      </p:sp>
      <p:sp>
        <p:nvSpPr>
          <p:cNvPr id="3994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Basic Care</a:t>
            </a:r>
          </a:p>
        </p:txBody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pPr lvl="1">
              <a:lnSpc>
                <a:spcPct val="80000"/>
              </a:lnSpc>
            </a:pPr>
            <a:r>
              <a:rPr lang="en-US" sz="1600" dirty="0"/>
              <a:t>Only use approved Stylus</a:t>
            </a:r>
          </a:p>
          <a:p>
            <a:pPr lvl="1">
              <a:lnSpc>
                <a:spcPct val="80000"/>
              </a:lnSpc>
            </a:pPr>
            <a:r>
              <a:rPr lang="en-US" sz="1600" dirty="0"/>
              <a:t>Only use recommended screen cleaning cloths</a:t>
            </a:r>
          </a:p>
          <a:p>
            <a:pPr lvl="1">
              <a:lnSpc>
                <a:spcPct val="80000"/>
              </a:lnSpc>
            </a:pPr>
            <a:r>
              <a:rPr lang="en-US" sz="1600" dirty="0"/>
              <a:t>Keep water and other liquids away from your Tablet PC</a:t>
            </a:r>
          </a:p>
          <a:p>
            <a:pPr lvl="1">
              <a:lnSpc>
                <a:spcPct val="80000"/>
              </a:lnSpc>
            </a:pPr>
            <a:r>
              <a:rPr lang="en-US" sz="1600" dirty="0"/>
              <a:t>Only use power supplies approved by Lenovo with your Tablet </a:t>
            </a:r>
            <a:r>
              <a:rPr lang="en-US" sz="1600" dirty="0" smtClean="0"/>
              <a:t>PC</a:t>
            </a:r>
          </a:p>
          <a:p>
            <a:pPr lvl="1">
              <a:lnSpc>
                <a:spcPct val="80000"/>
              </a:lnSpc>
            </a:pPr>
            <a:r>
              <a:rPr lang="en-US" sz="1600" dirty="0" smtClean="0"/>
              <a:t>Report to the help desk if you lose your power cord.  You may label your </a:t>
            </a:r>
            <a:r>
              <a:rPr lang="en-US" sz="1600" dirty="0" err="1" smtClean="0"/>
              <a:t>powercord</a:t>
            </a:r>
            <a:r>
              <a:rPr lang="en-US" sz="1600" dirty="0" smtClean="0"/>
              <a:t>. </a:t>
            </a:r>
            <a:endParaRPr lang="en-US" sz="1600" dirty="0"/>
          </a:p>
          <a:p>
            <a:pPr lvl="1">
              <a:lnSpc>
                <a:spcPct val="80000"/>
              </a:lnSpc>
            </a:pPr>
            <a:r>
              <a:rPr lang="en-US" sz="1600" dirty="0"/>
              <a:t>Protect the computer screen by not leaving it lying around without protection</a:t>
            </a:r>
          </a:p>
          <a:p>
            <a:pPr lvl="1">
              <a:lnSpc>
                <a:spcPct val="80000"/>
              </a:lnSpc>
            </a:pPr>
            <a:r>
              <a:rPr lang="en-US" sz="1600" dirty="0"/>
              <a:t>Place into standby (Fn F4), Hibernation (FN F12), or Shut Down to move</a:t>
            </a:r>
          </a:p>
          <a:p>
            <a:pPr lvl="1">
              <a:lnSpc>
                <a:spcPct val="80000"/>
              </a:lnSpc>
            </a:pPr>
            <a:r>
              <a:rPr lang="en-US" sz="1600" dirty="0"/>
              <a:t>Close it to transport it</a:t>
            </a:r>
          </a:p>
          <a:p>
            <a:pPr lvl="1">
              <a:lnSpc>
                <a:spcPct val="80000"/>
              </a:lnSpc>
            </a:pPr>
            <a:r>
              <a:rPr lang="en-US" sz="1600" dirty="0"/>
              <a:t>Keep it in your computer bag in the closed position</a:t>
            </a:r>
          </a:p>
          <a:p>
            <a:pPr lvl="1">
              <a:lnSpc>
                <a:spcPct val="80000"/>
              </a:lnSpc>
            </a:pPr>
            <a:r>
              <a:rPr lang="en-US" sz="1600" dirty="0"/>
              <a:t>Don’t leave in direct sunlight or near a heat vent or radiator</a:t>
            </a:r>
          </a:p>
          <a:p>
            <a:pPr lvl="1">
              <a:lnSpc>
                <a:spcPct val="80000"/>
              </a:lnSpc>
            </a:pPr>
            <a:r>
              <a:rPr lang="en-US" sz="1600" dirty="0"/>
              <a:t>Don’t leave in the car</a:t>
            </a:r>
          </a:p>
          <a:p>
            <a:pPr lvl="1">
              <a:lnSpc>
                <a:spcPct val="80000"/>
              </a:lnSpc>
            </a:pPr>
            <a:r>
              <a:rPr lang="en-US" sz="1600" dirty="0"/>
              <a:t>Don’t rest your Tablet PC on an uneven surface or stack things on top of it</a:t>
            </a:r>
          </a:p>
          <a:p>
            <a:pPr lvl="1">
              <a:lnSpc>
                <a:spcPct val="80000"/>
              </a:lnSpc>
            </a:pPr>
            <a:r>
              <a:rPr lang="en-US" sz="1600" dirty="0"/>
              <a:t>Keep dust and dirt away</a:t>
            </a:r>
          </a:p>
          <a:p>
            <a:pPr lvl="1">
              <a:lnSpc>
                <a:spcPct val="80000"/>
              </a:lnSpc>
            </a:pP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Charging Your Computer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Computer </a:t>
            </a:r>
            <a:r>
              <a:rPr lang="en-US" dirty="0" smtClean="0"/>
              <a:t>Deployment (8</a:t>
            </a:r>
            <a:r>
              <a:rPr lang="en-US" baseline="30000" dirty="0" smtClean="0"/>
              <a:t>th</a:t>
            </a:r>
            <a:r>
              <a:rPr lang="en-US" dirty="0" smtClean="0"/>
              <a:t> and New 9</a:t>
            </a:r>
            <a:r>
              <a:rPr lang="en-US" baseline="30000" dirty="0" smtClean="0"/>
              <a:t>th</a:t>
            </a:r>
            <a:r>
              <a:rPr lang="en-US" dirty="0" smtClean="0"/>
              <a:t> Grade)</a:t>
            </a:r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1600" dirty="0"/>
              <a:t>Students need to go to the library to get their computers.</a:t>
            </a:r>
          </a:p>
          <a:p>
            <a:pPr>
              <a:lnSpc>
                <a:spcPct val="80000"/>
              </a:lnSpc>
            </a:pPr>
            <a:r>
              <a:rPr lang="en-US" sz="1600" dirty="0"/>
              <a:t>You will enter the library through the door nearest the fish bowl and exit the door nearest LaSalle Hall.</a:t>
            </a:r>
          </a:p>
          <a:p>
            <a:pPr>
              <a:lnSpc>
                <a:spcPct val="80000"/>
              </a:lnSpc>
            </a:pPr>
            <a:r>
              <a:rPr lang="en-US" sz="1600" dirty="0"/>
              <a:t>You will go to the library in the following order: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1600" dirty="0"/>
          </a:p>
          <a:p>
            <a:pPr lvl="1">
              <a:lnSpc>
                <a:spcPct val="80000"/>
              </a:lnSpc>
            </a:pPr>
            <a:r>
              <a:rPr lang="en-US" sz="1400" dirty="0" smtClean="0"/>
              <a:t>Ms. </a:t>
            </a:r>
            <a:r>
              <a:rPr lang="en-US" sz="1400" dirty="0" err="1" smtClean="0"/>
              <a:t>Galatas</a:t>
            </a:r>
            <a:r>
              <a:rPr lang="en-US" sz="1400" dirty="0" smtClean="0"/>
              <a:t>  </a:t>
            </a:r>
            <a:endParaRPr lang="en-US" sz="1400" dirty="0"/>
          </a:p>
          <a:p>
            <a:pPr lvl="1">
              <a:lnSpc>
                <a:spcPct val="80000"/>
              </a:lnSpc>
            </a:pPr>
            <a:r>
              <a:rPr lang="en-US" sz="1400" dirty="0" smtClean="0"/>
              <a:t>Mr. Kraus</a:t>
            </a:r>
            <a:endParaRPr lang="en-US" sz="1400" dirty="0"/>
          </a:p>
          <a:p>
            <a:pPr lvl="1">
              <a:lnSpc>
                <a:spcPct val="80000"/>
              </a:lnSpc>
            </a:pPr>
            <a:r>
              <a:rPr lang="en-US" sz="1400" dirty="0" smtClean="0"/>
              <a:t>Ms. </a:t>
            </a:r>
            <a:r>
              <a:rPr lang="en-US" sz="1400" dirty="0" err="1" smtClean="0"/>
              <a:t>Paille</a:t>
            </a:r>
            <a:endParaRPr lang="en-US" sz="1400" dirty="0"/>
          </a:p>
          <a:p>
            <a:pPr lvl="1">
              <a:lnSpc>
                <a:spcPct val="80000"/>
              </a:lnSpc>
            </a:pPr>
            <a:r>
              <a:rPr lang="en-US" sz="1400" dirty="0" smtClean="0"/>
              <a:t>Ms. </a:t>
            </a:r>
            <a:r>
              <a:rPr lang="en-US" sz="1400" dirty="0" err="1" smtClean="0"/>
              <a:t>Loesberg</a:t>
            </a:r>
            <a:endParaRPr lang="en-US" sz="1400" dirty="0"/>
          </a:p>
          <a:p>
            <a:pPr lvl="1">
              <a:lnSpc>
                <a:spcPct val="80000"/>
              </a:lnSpc>
            </a:pPr>
            <a:r>
              <a:rPr lang="en-US" sz="1400" dirty="0"/>
              <a:t>Ms</a:t>
            </a:r>
            <a:r>
              <a:rPr lang="en-US" sz="1400" dirty="0" smtClean="0"/>
              <a:t>. </a:t>
            </a:r>
            <a:r>
              <a:rPr lang="en-US" sz="1400" dirty="0" err="1" smtClean="0"/>
              <a:t>Schimmeck</a:t>
            </a:r>
            <a:endParaRPr lang="en-US" sz="1400" dirty="0"/>
          </a:p>
          <a:p>
            <a:pPr lvl="1">
              <a:lnSpc>
                <a:spcPct val="80000"/>
              </a:lnSpc>
            </a:pPr>
            <a:r>
              <a:rPr lang="en-US" sz="1400" dirty="0" smtClean="0"/>
              <a:t>Mr. </a:t>
            </a:r>
            <a:r>
              <a:rPr lang="en-US" sz="1400" dirty="0" err="1" smtClean="0"/>
              <a:t>Bessetti</a:t>
            </a:r>
            <a:endParaRPr lang="en-US" sz="1400" dirty="0" smtClean="0"/>
          </a:p>
          <a:p>
            <a:pPr lvl="1">
              <a:lnSpc>
                <a:spcPct val="80000"/>
              </a:lnSpc>
            </a:pPr>
            <a:r>
              <a:rPr lang="en-US" sz="1400" dirty="0" smtClean="0"/>
              <a:t>New 9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 Grade Students (Mr. </a:t>
            </a:r>
            <a:r>
              <a:rPr lang="en-US" sz="1400" dirty="0" err="1" smtClean="0"/>
              <a:t>Adragna</a:t>
            </a:r>
            <a:r>
              <a:rPr lang="en-US" sz="1400" dirty="0" smtClean="0"/>
              <a:t>)</a:t>
            </a:r>
            <a:endParaRPr lang="en-US" sz="1400" dirty="0"/>
          </a:p>
          <a:p>
            <a:pPr lvl="1">
              <a:lnSpc>
                <a:spcPct val="80000"/>
              </a:lnSpc>
              <a:buNone/>
            </a:pPr>
            <a:endParaRPr lang="en-US" sz="1400" dirty="0"/>
          </a:p>
          <a:p>
            <a:pPr lvl="1">
              <a:lnSpc>
                <a:spcPct val="80000"/>
              </a:lnSpc>
              <a:buFontTx/>
              <a:buNone/>
            </a:pP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914400"/>
          </a:xfrm>
        </p:spPr>
        <p:txBody>
          <a:bodyPr/>
          <a:lstStyle/>
          <a:p>
            <a:r>
              <a:rPr lang="en-US"/>
              <a:t>Charging Your Computer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295400"/>
            <a:ext cx="7696200" cy="41910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sz="2400" dirty="0"/>
              <a:t>During the day, place your computer into </a:t>
            </a:r>
            <a:r>
              <a:rPr lang="en-US" sz="2400" dirty="0">
                <a:solidFill>
                  <a:schemeClr val="tx2"/>
                </a:solidFill>
              </a:rPr>
              <a:t>standby</a:t>
            </a:r>
            <a:r>
              <a:rPr lang="en-US" sz="2400" dirty="0"/>
              <a:t> (Fn F4) mode when not in use.  This will help to preserve battery life.</a:t>
            </a:r>
          </a:p>
          <a:p>
            <a:pPr marL="609600" indent="-609600">
              <a:lnSpc>
                <a:spcPct val="90000"/>
              </a:lnSpc>
              <a:buFontTx/>
              <a:buNone/>
            </a:pPr>
            <a:r>
              <a:rPr lang="en-US" sz="2400" dirty="0"/>
              <a:t>2.  </a:t>
            </a:r>
            <a:r>
              <a:rPr lang="en-US" sz="2400" dirty="0">
                <a:solidFill>
                  <a:schemeClr val="tx2"/>
                </a:solidFill>
              </a:rPr>
              <a:t>Charging stations</a:t>
            </a:r>
            <a:r>
              <a:rPr lang="en-US" sz="2400" dirty="0"/>
              <a:t> will be set up in the </a:t>
            </a:r>
            <a:r>
              <a:rPr lang="en-US" sz="2400" dirty="0" smtClean="0"/>
              <a:t>gym and the </a:t>
            </a:r>
            <a:r>
              <a:rPr lang="en-US" sz="2400" dirty="0"/>
              <a:t>Helpdesk.  Various other classes will help charging strips installed.</a:t>
            </a:r>
          </a:p>
          <a:p>
            <a:pPr marL="609600" indent="-609600">
              <a:lnSpc>
                <a:spcPct val="90000"/>
              </a:lnSpc>
              <a:buFontTx/>
              <a:buAutoNum type="arabicPeriod" startAt="3"/>
            </a:pPr>
            <a:r>
              <a:rPr lang="en-US" sz="2400" dirty="0" smtClean="0"/>
              <a:t>You </a:t>
            </a:r>
            <a:r>
              <a:rPr lang="en-US" sz="2400" dirty="0"/>
              <a:t>are responsible for charging your computer </a:t>
            </a:r>
            <a:r>
              <a:rPr lang="en-US" sz="2400" dirty="0">
                <a:solidFill>
                  <a:schemeClr val="tx2"/>
                </a:solidFill>
              </a:rPr>
              <a:t>EVERY NIGHT</a:t>
            </a:r>
            <a:r>
              <a:rPr lang="en-US" sz="2400" dirty="0"/>
              <a:t> so that it is fully charged when you get to school in the morning.  It is best to charge your computer when it is turned “off</a:t>
            </a:r>
            <a:r>
              <a:rPr lang="en-US" sz="2400" dirty="0" smtClean="0"/>
              <a:t>.”</a:t>
            </a:r>
          </a:p>
          <a:p>
            <a:pPr marL="609600" indent="-609600">
              <a:lnSpc>
                <a:spcPct val="90000"/>
              </a:lnSpc>
              <a:buFontTx/>
              <a:buAutoNum type="arabicPeriod" startAt="3"/>
            </a:pPr>
            <a:r>
              <a:rPr lang="en-US" sz="2400" dirty="0" smtClean="0"/>
              <a:t>The wireless radio may shut off at a 20% charge. Solution- plug in  your computer!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Turning On Your Computer</a:t>
            </a:r>
          </a:p>
        </p:txBody>
      </p:sp>
      <p:sp>
        <p:nvSpPr>
          <p:cNvPr id="44037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WAKE UP, COMPUTERS!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PRESS THE POWER BUTTON TO WAKE UP YOUR COMPUTER. </a:t>
            </a:r>
          </a:p>
          <a:p>
            <a:r>
              <a:rPr lang="en-US" dirty="0" smtClean="0"/>
              <a:t>PRESS THE ROUND SILVER BUTTON RIGHT ABOVE THE F9 KEY.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your screen should </a:t>
            </a:r>
            <a:r>
              <a:rPr lang="en-US" smtClean="0"/>
              <a:t>look like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tcouret</a:t>
            </a:r>
            <a:endParaRPr lang="en-US" dirty="0" smtClean="0"/>
          </a:p>
          <a:p>
            <a:r>
              <a:rPr lang="en-US" dirty="0" smtClean="0"/>
              <a:t>******</a:t>
            </a:r>
          </a:p>
          <a:p>
            <a:r>
              <a:rPr lang="en-US" dirty="0" smtClean="0"/>
              <a:t>SSA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Using Your Computer</a:t>
            </a:r>
          </a:p>
        </p:txBody>
      </p:sp>
      <p:sp>
        <p:nvSpPr>
          <p:cNvPr id="4813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1219200"/>
          </a:xfrm>
        </p:spPr>
        <p:txBody>
          <a:bodyPr/>
          <a:lstStyle/>
          <a:p>
            <a:r>
              <a:rPr lang="en-US"/>
              <a:t>What’s on My Computer?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None/>
            </a:pPr>
            <a:endParaRPr lang="en-US" dirty="0"/>
          </a:p>
          <a:p>
            <a:pPr marL="609600" indent="-609600">
              <a:buFontTx/>
              <a:buAutoNum type="arabicPeriod"/>
            </a:pPr>
            <a:r>
              <a:rPr lang="en-US" dirty="0"/>
              <a:t>Notice the various applications present on your computer</a:t>
            </a:r>
            <a:r>
              <a:rPr lang="en-US" dirty="0" smtClean="0"/>
              <a:t>.</a:t>
            </a:r>
          </a:p>
          <a:p>
            <a:pPr marL="609600" indent="-609600">
              <a:buFontTx/>
              <a:buAutoNum type="arabicPeriod"/>
            </a:pPr>
            <a:r>
              <a:rPr lang="en-US" dirty="0" smtClean="0"/>
              <a:t> Everyone may have different shortcuts. You may add any shortcut you want.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2"/>
          <p:cNvSpPr>
            <a:spLocks noChangeArrowheads="1"/>
          </p:cNvSpPr>
          <p:nvPr/>
        </p:nvSpPr>
        <p:spPr bwMode="auto">
          <a:xfrm>
            <a:off x="457200" y="4572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/>
              <a:t>Office 2007 and Ink Annotations </a:t>
            </a:r>
          </a:p>
        </p:txBody>
      </p:sp>
      <p:sp>
        <p:nvSpPr>
          <p:cNvPr id="57349" name="Rectangle 3"/>
          <p:cNvSpPr>
            <a:spLocks noChangeArrowheads="1"/>
          </p:cNvSpPr>
          <p:nvPr/>
        </p:nvSpPr>
        <p:spPr bwMode="auto">
          <a:xfrm>
            <a:off x="457200" y="1981200"/>
            <a:ext cx="82296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000"/>
              <a:t>Available with Microsoft Office 2007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Tx/>
              <a:buChar char="–"/>
            </a:pPr>
            <a:r>
              <a:rPr lang="en-US" sz="2000">
                <a:hlinkClick r:id="rId2" action="ppaction://hlinkfile"/>
              </a:rPr>
              <a:t>PowerPoint</a:t>
            </a:r>
            <a:r>
              <a:rPr lang="en-US" sz="2000"/>
              <a:t>, </a:t>
            </a:r>
            <a:r>
              <a:rPr lang="en-US" sz="2000">
                <a:hlinkClick r:id="rId3" action="ppaction://hlinkfile"/>
              </a:rPr>
              <a:t>Word</a:t>
            </a:r>
            <a:r>
              <a:rPr lang="en-US" sz="2000"/>
              <a:t>, </a:t>
            </a:r>
            <a:r>
              <a:rPr lang="en-US" sz="2000">
                <a:hlinkClick r:id="rId4" action="ppaction://hlinkfile"/>
              </a:rPr>
              <a:t>Excel</a:t>
            </a:r>
            <a:r>
              <a:rPr lang="en-US" sz="2000"/>
              <a:t>, </a:t>
            </a:r>
            <a:r>
              <a:rPr lang="en-US" sz="2000">
                <a:hlinkClick r:id="rId5" action="ppaction://hlinkfile"/>
              </a:rPr>
              <a:t>OneNote</a:t>
            </a:r>
            <a:endParaRPr lang="en-US" sz="200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sz="200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000"/>
              <a:t>Inking while a PowerPoint Presentation is showing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Tx/>
              <a:buChar char="–"/>
            </a:pPr>
            <a:r>
              <a:rPr lang="en-US" sz="2000"/>
              <a:t>On the Slide Show toolbar, select the pointer arrow and then click or tap the pen.</a:t>
            </a:r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endParaRPr lang="en-US" sz="200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en-US" sz="2000"/>
              <a:t>Inking in Word, Excel and while editing a PowerPoint Presentation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Tx/>
              <a:buChar char="–"/>
            </a:pPr>
            <a:r>
              <a:rPr lang="en-US" sz="2000"/>
              <a:t>Review, Start Inking</a:t>
            </a:r>
          </a:p>
        </p:txBody>
      </p:sp>
      <p:pic>
        <p:nvPicPr>
          <p:cNvPr id="57350" name="Picture 1"/>
          <p:cNvPicPr>
            <a:picLocks noChangeAspect="1" noChangeArrowheads="1"/>
          </p:cNvPicPr>
          <p:nvPr/>
        </p:nvPicPr>
        <p:blipFill>
          <a:blip r:embed="rId6"/>
          <a:srcRect r="2628" b="80684"/>
          <a:stretch>
            <a:fillRect/>
          </a:stretch>
        </p:blipFill>
        <p:spPr bwMode="auto">
          <a:xfrm>
            <a:off x="0" y="5503863"/>
            <a:ext cx="9123363" cy="135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7351" name="Picture 4" descr="2007 Microsoft Office system: (c) Microsoft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77000" y="1497013"/>
            <a:ext cx="1905000" cy="126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Down Arrow 5"/>
          <p:cNvSpPr/>
          <p:nvPr/>
        </p:nvSpPr>
        <p:spPr>
          <a:xfrm>
            <a:off x="8458200" y="4267200"/>
            <a:ext cx="685800" cy="1143000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Frame 6"/>
          <p:cNvSpPr/>
          <p:nvPr/>
        </p:nvSpPr>
        <p:spPr>
          <a:xfrm>
            <a:off x="8458200" y="5867400"/>
            <a:ext cx="685800" cy="990600"/>
          </a:xfrm>
          <a:prstGeom prst="fram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943600" y="4495800"/>
            <a:ext cx="2590800" cy="4572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b="1" dirty="0"/>
              <a:t>Start Inking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Rectangle 2"/>
          <p:cNvSpPr>
            <a:spLocks noChangeArrowheads="1"/>
          </p:cNvSpPr>
          <p:nvPr/>
        </p:nvSpPr>
        <p:spPr bwMode="auto">
          <a:xfrm>
            <a:off x="457200" y="2286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600" b="1"/>
              <a:t>*****Microsoft OneNote 2007***** </a:t>
            </a:r>
          </a:p>
        </p:txBody>
      </p:sp>
      <p:sp>
        <p:nvSpPr>
          <p:cNvPr id="56325" name="Rectangle 3"/>
          <p:cNvSpPr>
            <a:spLocks noChangeArrowheads="1"/>
          </p:cNvSpPr>
          <p:nvPr/>
        </p:nvSpPr>
        <p:spPr bwMode="auto">
          <a:xfrm>
            <a:off x="762000" y="1066800"/>
            <a:ext cx="7848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Tx/>
              <a:buChar char="–"/>
            </a:pPr>
            <a:r>
              <a:rPr lang="en-US" sz="2400"/>
              <a:t>A note taking and informational gathering tool that is enhanced by the use of a Tablet PC.  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Tx/>
              <a:buChar char="–"/>
            </a:pPr>
            <a:r>
              <a:rPr lang="en-US" sz="2400"/>
              <a:t>Text, handwritten notes, drawings, images, audio and video can all be organized using OneNote.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</a:pPr>
            <a:endParaRPr lang="en-US" sz="2400"/>
          </a:p>
          <a:p>
            <a:pPr marL="342900" indent="-342900">
              <a:lnSpc>
                <a:spcPct val="80000"/>
              </a:lnSpc>
              <a:spcBef>
                <a:spcPct val="20000"/>
              </a:spcBef>
            </a:pPr>
            <a:endParaRPr lang="en-US" sz="2800"/>
          </a:p>
        </p:txBody>
      </p:sp>
      <p:pic>
        <p:nvPicPr>
          <p:cNvPr id="56326" name="Picture 6"/>
          <p:cNvPicPr>
            <a:picLocks noChangeAspect="1" noChangeArrowheads="1"/>
          </p:cNvPicPr>
          <p:nvPr/>
        </p:nvPicPr>
        <p:blipFill>
          <a:blip r:embed="rId2"/>
          <a:srcRect l="84375" t="93750" r="13281" b="1042"/>
          <a:stretch>
            <a:fillRect/>
          </a:stretch>
        </p:blipFill>
        <p:spPr bwMode="auto">
          <a:xfrm>
            <a:off x="8229600" y="6858000"/>
            <a:ext cx="228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7" name="TextBox 20"/>
          <p:cNvSpPr txBox="1">
            <a:spLocks noChangeArrowheads="1"/>
          </p:cNvSpPr>
          <p:nvPr/>
        </p:nvSpPr>
        <p:spPr bwMode="auto">
          <a:xfrm>
            <a:off x="838200" y="4648200"/>
            <a:ext cx="7620000" cy="1963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en-US" sz="2800">
                <a:latin typeface="Arial" pitchFamily="34" charset="0"/>
                <a:hlinkClick r:id="rId3" action="ppaction://hlinkfile"/>
              </a:rPr>
              <a:t>Microsoft Education Pack for Tablet PC</a:t>
            </a:r>
            <a:endParaRPr lang="en-US" sz="2800">
              <a:latin typeface="Arial" pitchFamily="34" charset="0"/>
            </a:endParaRPr>
          </a:p>
          <a:p>
            <a:pPr lvl="1">
              <a:lnSpc>
                <a:spcPct val="80000"/>
              </a:lnSpc>
            </a:pPr>
            <a:r>
              <a:rPr lang="en-US" sz="2400">
                <a:latin typeface="Arial" pitchFamily="34" charset="0"/>
              </a:rPr>
              <a:t>Equation Writer, GoBinder Lite, Hexic Deluxe, Ink Flash Cards, Send to One Note</a:t>
            </a:r>
          </a:p>
          <a:p>
            <a:pPr>
              <a:lnSpc>
                <a:spcPct val="80000"/>
              </a:lnSpc>
            </a:pPr>
            <a:r>
              <a:rPr lang="en-US" sz="2800">
                <a:latin typeface="Arial" pitchFamily="34" charset="0"/>
              </a:rPr>
              <a:t> </a:t>
            </a:r>
            <a:r>
              <a:rPr lang="en-US" sz="2800">
                <a:latin typeface="Arial" pitchFamily="34" charset="0"/>
                <a:hlinkClick r:id="rId4" action="ppaction://hlinkfile"/>
              </a:rPr>
              <a:t>Microsoft Experience Pack for Tablet PC</a:t>
            </a:r>
            <a:endParaRPr lang="en-US" sz="2800">
              <a:latin typeface="Arial" pitchFamily="34" charset="0"/>
            </a:endParaRPr>
          </a:p>
          <a:p>
            <a:pPr lvl="1">
              <a:lnSpc>
                <a:spcPct val="80000"/>
              </a:lnSpc>
            </a:pPr>
            <a:r>
              <a:rPr lang="en-US" sz="2400">
                <a:latin typeface="Arial" pitchFamily="34" charset="0"/>
              </a:rPr>
              <a:t>Energy Blue, Ink Art, Ink Crossword, Ink Desktop,  Media Transfer, Snipping</a:t>
            </a:r>
            <a:endParaRPr lang="en-US">
              <a:latin typeface="Arial" pitchFamily="34" charset="0"/>
            </a:endParaRPr>
          </a:p>
        </p:txBody>
      </p:sp>
      <p:sp>
        <p:nvSpPr>
          <p:cNvPr id="22" name="Rectangle 2"/>
          <p:cNvSpPr txBox="1">
            <a:spLocks noChangeArrowheads="1"/>
          </p:cNvSpPr>
          <p:nvPr/>
        </p:nvSpPr>
        <p:spPr bwMode="auto">
          <a:xfrm>
            <a:off x="304800" y="3733800"/>
            <a:ext cx="8229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3200" b="1" kern="0" dirty="0">
                <a:latin typeface="+mj-lt"/>
                <a:ea typeface="+mj-ea"/>
                <a:cs typeface="+mj-cs"/>
              </a:rPr>
              <a:t>Microsoft Packs for Tablet PC </a:t>
            </a:r>
          </a:p>
        </p:txBody>
      </p:sp>
      <p:pic>
        <p:nvPicPr>
          <p:cNvPr id="56329" name="Picture 7"/>
          <p:cNvPicPr>
            <a:picLocks noChangeAspect="1" noChangeArrowheads="1"/>
          </p:cNvPicPr>
          <p:nvPr/>
        </p:nvPicPr>
        <p:blipFill>
          <a:blip r:embed="rId5"/>
          <a:srcRect r="14063" b="89583"/>
          <a:stretch>
            <a:fillRect/>
          </a:stretch>
        </p:blipFill>
        <p:spPr bwMode="auto">
          <a:xfrm>
            <a:off x="685800" y="2895600"/>
            <a:ext cx="8077200" cy="73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330" name="Picture 9" descr="C:\DOCUME~1\ADMINI~1\LOCALS~1\Temp\msohtml1\01\clip_image001.gif"/>
          <p:cNvPicPr>
            <a:picLocks noChangeAspect="1" noChangeArrowheads="1"/>
          </p:cNvPicPr>
          <p:nvPr/>
        </p:nvPicPr>
        <p:blipFill>
          <a:blip r:embed="rId6"/>
          <a:srcRect r="18645"/>
          <a:stretch>
            <a:fillRect/>
          </a:stretch>
        </p:blipFill>
        <p:spPr bwMode="auto">
          <a:xfrm>
            <a:off x="0" y="0"/>
            <a:ext cx="4572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00" name="Rectangle 2"/>
          <p:cNvSpPr>
            <a:spLocks noChangeArrowheads="1"/>
          </p:cNvSpPr>
          <p:nvPr/>
        </p:nvSpPr>
        <p:spPr bwMode="auto">
          <a:xfrm>
            <a:off x="0" y="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 b="1"/>
              <a:t>Tablet PC Input Panel (TIP</a:t>
            </a:r>
            <a:r>
              <a:rPr lang="en-US" sz="4400"/>
              <a:t>)</a:t>
            </a:r>
          </a:p>
        </p:txBody>
      </p:sp>
      <p:sp>
        <p:nvSpPr>
          <p:cNvPr id="55301" name="Rectangle 3"/>
          <p:cNvSpPr>
            <a:spLocks noChangeArrowheads="1"/>
          </p:cNvSpPr>
          <p:nvPr/>
        </p:nvSpPr>
        <p:spPr bwMode="auto">
          <a:xfrm>
            <a:off x="381000" y="1295400"/>
            <a:ext cx="82296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800"/>
              <a:t>The TIP supports three modes: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/>
              <a:t>Writing Pad</a:t>
            </a:r>
          </a:p>
          <a:p>
            <a:pPr marL="1143000" lvl="2" indent="-228600">
              <a:spcBef>
                <a:spcPct val="20000"/>
              </a:spcBef>
              <a:buFontTx/>
              <a:buChar char="•"/>
            </a:pPr>
            <a:r>
              <a:rPr lang="en-US" sz="2000"/>
              <a:t>Supports both cursive and printed handwriting</a:t>
            </a:r>
          </a:p>
          <a:p>
            <a:pPr marL="1143000" lvl="2" indent="-228600">
              <a:spcBef>
                <a:spcPct val="20000"/>
              </a:spcBef>
              <a:buFontTx/>
              <a:buChar char="•"/>
            </a:pPr>
            <a:r>
              <a:rPr lang="en-US" sz="2000"/>
              <a:t>“Grow as you write” feature</a:t>
            </a:r>
          </a:p>
          <a:p>
            <a:pPr marL="1143000" lvl="2" indent="-228600">
              <a:spcBef>
                <a:spcPct val="20000"/>
              </a:spcBef>
              <a:buFontTx/>
              <a:buChar char="•"/>
            </a:pPr>
            <a:r>
              <a:rPr lang="en-US" sz="2000"/>
              <a:t>Can display Numeric &amp; Symbol panels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/>
              <a:t>Character Pad</a:t>
            </a:r>
          </a:p>
          <a:p>
            <a:pPr marL="1143000" lvl="2" indent="-228600">
              <a:spcBef>
                <a:spcPct val="20000"/>
              </a:spcBef>
              <a:buFontTx/>
              <a:buChar char="•"/>
            </a:pPr>
            <a:r>
              <a:rPr lang="en-US" sz="2000"/>
              <a:t>Recognizes each character individually using a combo field</a:t>
            </a:r>
          </a:p>
          <a:p>
            <a:pPr marL="1143000" lvl="2" indent="-228600">
              <a:spcBef>
                <a:spcPct val="20000"/>
              </a:spcBef>
              <a:buFontTx/>
              <a:buChar char="•"/>
            </a:pPr>
            <a:r>
              <a:rPr lang="en-US" sz="2000"/>
              <a:t>Can display Numeric &amp; Symbol panels</a:t>
            </a:r>
          </a:p>
          <a:p>
            <a:pPr marL="742950" lvl="1" indent="-285750">
              <a:spcBef>
                <a:spcPct val="20000"/>
              </a:spcBef>
              <a:buFontTx/>
              <a:buChar char="–"/>
            </a:pPr>
            <a:r>
              <a:rPr lang="en-US" sz="2800"/>
              <a:t>On-screen Keyboard</a:t>
            </a:r>
          </a:p>
          <a:p>
            <a:pPr marL="1143000" lvl="2" indent="-228600">
              <a:spcBef>
                <a:spcPct val="20000"/>
              </a:spcBef>
            </a:pPr>
            <a:r>
              <a:rPr lang="en-US" sz="2000"/>
              <a:t> </a:t>
            </a:r>
          </a:p>
          <a:p>
            <a:pPr marL="1143000" lvl="2" indent="-228600">
              <a:spcBef>
                <a:spcPct val="20000"/>
              </a:spcBef>
              <a:buFontTx/>
              <a:buChar char="•"/>
            </a:pPr>
            <a:endParaRPr lang="en-US" sz="2000"/>
          </a:p>
        </p:txBody>
      </p:sp>
      <p:pic>
        <p:nvPicPr>
          <p:cNvPr id="55302" name="Picture 4" descr="TIP_KB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5562600"/>
            <a:ext cx="5410200" cy="103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3" name="Picture 2"/>
          <p:cNvPicPr>
            <a:picLocks noChangeAspect="1" noChangeArrowheads="1"/>
          </p:cNvPicPr>
          <p:nvPr/>
        </p:nvPicPr>
        <p:blipFill>
          <a:blip r:embed="rId3"/>
          <a:srcRect t="93750" r="86719"/>
          <a:stretch>
            <a:fillRect/>
          </a:stretch>
        </p:blipFill>
        <p:spPr bwMode="auto">
          <a:xfrm>
            <a:off x="228600" y="5638800"/>
            <a:ext cx="2590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9" name="Rectangle 2"/>
          <p:cNvSpPr>
            <a:spLocks noChangeArrowheads="1"/>
          </p:cNvSpPr>
          <p:nvPr/>
        </p:nvSpPr>
        <p:spPr bwMode="auto">
          <a:xfrm>
            <a:off x="381000" y="3048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 b="1"/>
              <a:t>TIP Modes</a:t>
            </a:r>
          </a:p>
        </p:txBody>
      </p:sp>
      <p:pic>
        <p:nvPicPr>
          <p:cNvPr id="58380" name="Picture 3" descr="TIP_writi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1600200"/>
            <a:ext cx="8305800" cy="1330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81" name="Picture 4" descr="TIP_Comb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2984500"/>
            <a:ext cx="8305800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8382" name="Picture 5" descr="TIP_OSK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81000" y="4597400"/>
            <a:ext cx="8305800" cy="143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7099300" cy="1600200"/>
          </a:xfrm>
        </p:spPr>
        <p:txBody>
          <a:bodyPr/>
          <a:lstStyle/>
          <a:p>
            <a:r>
              <a:rPr lang="en-US"/>
              <a:t>Turning Your Computer On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n-US" sz="2400" dirty="0"/>
              <a:t>Turn your computer on using the power button </a:t>
            </a:r>
            <a:endParaRPr lang="en-US" sz="2400" dirty="0" smtClean="0"/>
          </a:p>
          <a:p>
            <a:pPr marL="609600" indent="-609600">
              <a:lnSpc>
                <a:spcPct val="80000"/>
              </a:lnSpc>
              <a:buNone/>
            </a:pPr>
            <a:r>
              <a:rPr lang="en-US" sz="2400" dirty="0" smtClean="0"/>
              <a:t>	located </a:t>
            </a:r>
            <a:r>
              <a:rPr lang="en-US" sz="2400" dirty="0"/>
              <a:t>in the lower left-hand corner of your screen.</a:t>
            </a:r>
          </a:p>
          <a:p>
            <a:pPr marL="609600" indent="-609600">
              <a:lnSpc>
                <a:spcPct val="80000"/>
              </a:lnSpc>
              <a:buNone/>
            </a:pPr>
            <a:r>
              <a:rPr lang="en-US" sz="2400" dirty="0" smtClean="0"/>
              <a:t>2. 	Ctrl </a:t>
            </a:r>
            <a:r>
              <a:rPr lang="en-US" sz="2400" dirty="0"/>
              <a:t>+ Alt + del</a:t>
            </a:r>
          </a:p>
          <a:p>
            <a:pPr marL="609600" indent="-609600">
              <a:lnSpc>
                <a:spcPct val="80000"/>
              </a:lnSpc>
              <a:buNone/>
            </a:pPr>
            <a:r>
              <a:rPr lang="en-US" sz="2400" dirty="0" smtClean="0"/>
              <a:t>3.	Type </a:t>
            </a:r>
            <a:r>
              <a:rPr lang="en-US" sz="2400" dirty="0"/>
              <a:t>in your username and password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sz="2400" dirty="0"/>
              <a:t>	a.  Username – First initial + Last </a:t>
            </a:r>
            <a:r>
              <a:rPr lang="en-US" sz="2400" dirty="0" smtClean="0"/>
              <a:t>name (for most of you)</a:t>
            </a:r>
            <a:endParaRPr lang="en-US" sz="2400" dirty="0"/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sz="2400" dirty="0"/>
              <a:t>	b.  Password – student number located on your ID </a:t>
            </a:r>
            <a:r>
              <a:rPr lang="en-US" sz="2400" dirty="0" smtClean="0"/>
              <a:t>tag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sz="2400" dirty="0" smtClean="0"/>
              <a:t>4. Make sure you are on the SSA Domain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en-US" sz="2400" dirty="0" smtClean="0"/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sz="2400" dirty="0" smtClean="0"/>
              <a:t>PLEASE RAISE YOUR HAND IF YOU HAVE ANY 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sz="2400" dirty="0" smtClean="0"/>
              <a:t>TROUBLE LOGGING ON TO YOUR COMPUTER.  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en-US" sz="2400" dirty="0" smtClean="0"/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sz="2400" dirty="0"/>
              <a:t>		 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en-US" sz="2400" dirty="0"/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en-US" sz="2400" dirty="0"/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en-US" sz="2400" dirty="0"/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6" name="Rectangle 2"/>
          <p:cNvSpPr>
            <a:spLocks noChangeArrowheads="1"/>
          </p:cNvSpPr>
          <p:nvPr/>
        </p:nvSpPr>
        <p:spPr bwMode="auto">
          <a:xfrm>
            <a:off x="0" y="228600"/>
            <a:ext cx="3886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 b="1"/>
              <a:t>Pen (Stylus)</a:t>
            </a:r>
          </a:p>
        </p:txBody>
      </p:sp>
      <p:pic>
        <p:nvPicPr>
          <p:cNvPr id="59398" name="Picture 8" descr="C:\DOCUME~1\ADMINI~1\LOCALS~1\Temp\msohtml1\01\clip_image001.gif"/>
          <p:cNvPicPr>
            <a:picLocks noChangeAspect="1" noChangeArrowheads="1"/>
          </p:cNvPicPr>
          <p:nvPr/>
        </p:nvPicPr>
        <p:blipFill>
          <a:blip r:embed="rId2"/>
          <a:srcRect t="13792" r="67952" b="25124"/>
          <a:stretch>
            <a:fillRect/>
          </a:stretch>
        </p:blipFill>
        <p:spPr bwMode="auto">
          <a:xfrm>
            <a:off x="4800600" y="3733800"/>
            <a:ext cx="43434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9" name="TextBox 7"/>
          <p:cNvSpPr txBox="1">
            <a:spLocks noChangeArrowheads="1"/>
          </p:cNvSpPr>
          <p:nvPr/>
        </p:nvSpPr>
        <p:spPr bwMode="auto">
          <a:xfrm>
            <a:off x="0" y="990600"/>
            <a:ext cx="8382000" cy="435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Arial" pitchFamily="34" charset="0"/>
              </a:rPr>
              <a:t/>
            </a:r>
            <a:br>
              <a:rPr lang="en-US">
                <a:latin typeface="Arial" pitchFamily="34" charset="0"/>
              </a:rPr>
            </a:br>
            <a:r>
              <a:rPr lang="en-US" sz="2200">
                <a:latin typeface="Arial" pitchFamily="34" charset="0"/>
              </a:rPr>
              <a:t>The Tablet Digitizer Pen consists of a tip </a:t>
            </a:r>
            <a:r>
              <a:rPr lang="en-US" sz="2200" b="1">
                <a:latin typeface="Arial" pitchFamily="34" charset="0"/>
              </a:rPr>
              <a:t>(2)</a:t>
            </a:r>
            <a:r>
              <a:rPr lang="en-US" sz="2200">
                <a:latin typeface="Arial" pitchFamily="34" charset="0"/>
              </a:rPr>
              <a:t>, a click button </a:t>
            </a:r>
            <a:r>
              <a:rPr lang="en-US" sz="2200" b="1">
                <a:latin typeface="Arial" pitchFamily="34" charset="0"/>
              </a:rPr>
              <a:t>(3)</a:t>
            </a:r>
            <a:r>
              <a:rPr lang="en-US" sz="2200">
                <a:latin typeface="Arial" pitchFamily="34" charset="0"/>
              </a:rPr>
              <a:t>, and an eraser tip </a:t>
            </a:r>
            <a:r>
              <a:rPr lang="en-US" sz="2200" b="1">
                <a:latin typeface="Arial" pitchFamily="34" charset="0"/>
              </a:rPr>
              <a:t>(4)</a:t>
            </a:r>
            <a:r>
              <a:rPr lang="en-US" sz="2200">
                <a:latin typeface="Arial" pitchFamily="34" charset="0"/>
              </a:rPr>
              <a:t>. </a:t>
            </a:r>
            <a:br>
              <a:rPr lang="en-US" sz="2200">
                <a:latin typeface="Arial" pitchFamily="34" charset="0"/>
              </a:rPr>
            </a:br>
            <a:r>
              <a:rPr lang="en-US" sz="2200">
                <a:latin typeface="Arial" pitchFamily="34" charset="0"/>
              </a:rPr>
              <a:t>Hold the pen and point the tip at the display to move the cursor </a:t>
            </a:r>
            <a:r>
              <a:rPr lang="en-US" sz="2200" b="1">
                <a:latin typeface="Arial" pitchFamily="34" charset="0"/>
              </a:rPr>
              <a:t>(1)</a:t>
            </a:r>
            <a:r>
              <a:rPr lang="en-US" sz="2200">
                <a:latin typeface="Arial" pitchFamily="34" charset="0"/>
              </a:rPr>
              <a:t>.</a:t>
            </a:r>
            <a:br>
              <a:rPr lang="en-US" sz="2200">
                <a:latin typeface="Arial" pitchFamily="34" charset="0"/>
              </a:rPr>
            </a:br>
            <a:r>
              <a:rPr lang="en-US" sz="2200">
                <a:latin typeface="Arial" pitchFamily="34" charset="0"/>
              </a:rPr>
              <a:t>To make a selection (single click), tap the display once with the pen. To double-click, tap twice without pausing. To do a right-click, tap the display once and then hold the tip of the pen on the display; the right-click icon appears. </a:t>
            </a:r>
          </a:p>
          <a:p>
            <a:r>
              <a:rPr lang="en-US" sz="2200">
                <a:latin typeface="Arial" pitchFamily="34" charset="0"/>
              </a:rPr>
              <a:t>Pressing the click button </a:t>
            </a:r>
            <a:r>
              <a:rPr lang="en-US" sz="2200" b="1">
                <a:latin typeface="Arial" pitchFamily="34" charset="0"/>
              </a:rPr>
              <a:t>(3)</a:t>
            </a:r>
            <a:r>
              <a:rPr lang="en-US" sz="2200">
                <a:latin typeface="Arial" pitchFamily="34" charset="0"/>
              </a:rPr>
              <a:t> is </a:t>
            </a:r>
          </a:p>
          <a:p>
            <a:r>
              <a:rPr lang="en-US" sz="2200">
                <a:latin typeface="Arial" pitchFamily="34" charset="0"/>
              </a:rPr>
              <a:t>the same as a right-click. </a:t>
            </a:r>
          </a:p>
          <a:p>
            <a:endParaRPr lang="en-US" sz="2400">
              <a:latin typeface="Arial" pitchFamily="34" charset="0"/>
            </a:endParaRPr>
          </a:p>
          <a:p>
            <a:endParaRPr lang="en-US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066800"/>
          </a:xfrm>
        </p:spPr>
        <p:txBody>
          <a:bodyPr/>
          <a:lstStyle/>
          <a:p>
            <a:r>
              <a:rPr lang="en-US" dirty="0" smtClean="0"/>
              <a:t>Practice Inking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7696200" cy="4191000"/>
          </a:xfrm>
        </p:spPr>
        <p:txBody>
          <a:bodyPr/>
          <a:lstStyle/>
          <a:p>
            <a:r>
              <a:rPr lang="en-US" dirty="0" smtClean="0"/>
              <a:t>Open Microsoft Word</a:t>
            </a:r>
          </a:p>
          <a:p>
            <a:r>
              <a:rPr lang="en-US" dirty="0" smtClean="0"/>
              <a:t>Click TIP (little keyboard icon next to start)</a:t>
            </a:r>
          </a:p>
          <a:p>
            <a:r>
              <a:rPr lang="en-US" dirty="0" smtClean="0"/>
              <a:t>Writing Pad- print and script</a:t>
            </a:r>
          </a:p>
          <a:p>
            <a:r>
              <a:rPr lang="en-US" dirty="0" smtClean="0"/>
              <a:t>Character pad- write name and a number</a:t>
            </a:r>
          </a:p>
          <a:p>
            <a:r>
              <a:rPr lang="en-US" dirty="0" smtClean="0"/>
              <a:t>Text – type name </a:t>
            </a:r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Backing Up Your Files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990600"/>
          </a:xfrm>
        </p:spPr>
        <p:txBody>
          <a:bodyPr/>
          <a:lstStyle/>
          <a:p>
            <a:r>
              <a:rPr lang="en-US" dirty="0"/>
              <a:t>Backing Up Your Files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19200"/>
            <a:ext cx="7696200" cy="4267200"/>
          </a:xfrm>
        </p:spPr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sz="2800" dirty="0"/>
              <a:t>You will need to back up your files EVERY DAY.  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sz="2800" dirty="0"/>
              <a:t>You should back up your files to your </a:t>
            </a:r>
            <a:r>
              <a:rPr lang="en-US" sz="2800" dirty="0" err="1"/>
              <a:t>Edline</a:t>
            </a:r>
            <a:r>
              <a:rPr lang="en-US" sz="2800" dirty="0"/>
              <a:t> “My File </a:t>
            </a:r>
            <a:r>
              <a:rPr lang="en-US" sz="2800" dirty="0" smtClean="0"/>
              <a:t>Locker”, a flash drive, or the school server. </a:t>
            </a:r>
            <a:endParaRPr lang="en-US" sz="2800" dirty="0"/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US" sz="2800" dirty="0"/>
              <a:t>It is your responsibility to back up your files.  In the event something happens to your computer, the hard drive will be erased and your computer re-imaged.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What if something goes wrong?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152400"/>
            <a:ext cx="7696200" cy="838200"/>
          </a:xfrm>
        </p:spPr>
        <p:txBody>
          <a:bodyPr/>
          <a:lstStyle/>
          <a:p>
            <a:r>
              <a:rPr lang="en-US" sz="3600"/>
              <a:t>What if Something Goes Wrong?</a:t>
            </a: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696200" cy="4191000"/>
          </a:xfrm>
        </p:spPr>
        <p:txBody>
          <a:bodyPr/>
          <a:lstStyle/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sz="2800" dirty="0"/>
              <a:t>1.  If something appears to be wrong with the physical aspects of the computer, DO NOT TRY TO FIX IT!</a:t>
            </a:r>
          </a:p>
          <a:p>
            <a:pPr marL="609600" indent="-609600">
              <a:lnSpc>
                <a:spcPct val="80000"/>
              </a:lnSpc>
              <a:buFontTx/>
              <a:buAutoNum type="arabicPeriod" startAt="2"/>
            </a:pPr>
            <a:r>
              <a:rPr lang="en-US" sz="2800" dirty="0"/>
              <a:t>Visit the Information Services </a:t>
            </a:r>
            <a:r>
              <a:rPr lang="en-US" sz="2800" dirty="0" err="1"/>
              <a:t>Heldpesk</a:t>
            </a:r>
            <a:r>
              <a:rPr lang="en-US" sz="2800" dirty="0"/>
              <a:t> located in the library workroom.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sz="2800" dirty="0"/>
              <a:t>				</a:t>
            </a:r>
            <a:r>
              <a:rPr lang="en-US" sz="2800" dirty="0">
                <a:hlinkClick r:id="rId2"/>
              </a:rPr>
              <a:t>helpdesk@ssacad.com</a:t>
            </a:r>
            <a:endParaRPr lang="en-US" sz="2800" dirty="0"/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sz="2800" dirty="0"/>
              <a:t>				985-892-2540 ext 105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sz="2800" dirty="0"/>
              <a:t>				Open M-F from </a:t>
            </a:r>
            <a:r>
              <a:rPr lang="en-US" sz="2800" dirty="0" smtClean="0"/>
              <a:t>7:30-3:30</a:t>
            </a:r>
            <a:endParaRPr lang="en-US" sz="2800" dirty="0"/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sz="2800" dirty="0"/>
              <a:t>3.  Visit the online tech support.  See your </a:t>
            </a:r>
            <a:r>
              <a:rPr lang="en-US" sz="2800" dirty="0" err="1"/>
              <a:t>Edline</a:t>
            </a:r>
            <a:r>
              <a:rPr lang="en-US" sz="2800" dirty="0"/>
              <a:t> group titled “</a:t>
            </a:r>
            <a:r>
              <a:rPr lang="en-US" sz="2800" dirty="0">
                <a:solidFill>
                  <a:schemeClr val="tx2"/>
                </a:solidFill>
                <a:hlinkClick r:id="rId3"/>
              </a:rPr>
              <a:t>Tech @ SSA</a:t>
            </a:r>
            <a:r>
              <a:rPr lang="en-US" sz="2800" dirty="0"/>
              <a:t>.”</a:t>
            </a:r>
          </a:p>
        </p:txBody>
      </p:sp>
      <p:sp>
        <p:nvSpPr>
          <p:cNvPr id="67588" name="Text Box 4"/>
          <p:cNvSpPr txBox="1">
            <a:spLocks noChangeArrowheads="1"/>
          </p:cNvSpPr>
          <p:nvPr/>
        </p:nvSpPr>
        <p:spPr bwMode="auto">
          <a:xfrm>
            <a:off x="381000" y="3352800"/>
            <a:ext cx="2438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Based on priority levels of need</a:t>
            </a:r>
          </a:p>
        </p:txBody>
      </p:sp>
      <p:sp>
        <p:nvSpPr>
          <p:cNvPr id="67589" name="Line 5"/>
          <p:cNvSpPr>
            <a:spLocks noChangeShapeType="1"/>
          </p:cNvSpPr>
          <p:nvPr/>
        </p:nvSpPr>
        <p:spPr bwMode="auto">
          <a:xfrm>
            <a:off x="2362200" y="3886200"/>
            <a:ext cx="8382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Prohibited Behaviors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870700" cy="838200"/>
          </a:xfrm>
        </p:spPr>
        <p:txBody>
          <a:bodyPr/>
          <a:lstStyle/>
          <a:p>
            <a:r>
              <a:rPr lang="en-US" sz="4000"/>
              <a:t>Some Prohibited Behaviors</a:t>
            </a:r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371600"/>
            <a:ext cx="7696200" cy="4648200"/>
          </a:xfrm>
        </p:spPr>
        <p:txBody>
          <a:bodyPr>
            <a:normAutofit lnSpcReduction="10000"/>
          </a:bodyPr>
          <a:lstStyle/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n-US" sz="2400" dirty="0"/>
              <a:t>Do not add any software to your computer.  This includes games, </a:t>
            </a:r>
            <a:r>
              <a:rPr lang="en-US" sz="2400" dirty="0" err="1"/>
              <a:t>itunes</a:t>
            </a:r>
            <a:r>
              <a:rPr lang="en-US" sz="2400" dirty="0"/>
              <a:t>, etc</a:t>
            </a:r>
            <a:r>
              <a:rPr lang="en-US" sz="2400" dirty="0" smtClean="0"/>
              <a:t>.  </a:t>
            </a:r>
            <a:r>
              <a:rPr lang="en-US" sz="2400" b="1" dirty="0" smtClean="0"/>
              <a:t>10 dove pt reductions</a:t>
            </a:r>
            <a:endParaRPr lang="en-US" sz="2400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n-US" sz="2400" dirty="0"/>
              <a:t>Do not delete, disable, or replace any applications that are a part of the original computer image.  This could jeopardize the security of your computer</a:t>
            </a:r>
            <a:r>
              <a:rPr lang="en-US" sz="2400" dirty="0" smtClean="0"/>
              <a:t>. </a:t>
            </a:r>
            <a:endParaRPr lang="en-US" sz="2400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n-US" sz="2400" dirty="0"/>
              <a:t>Do not use technology to threaten, bully, or harass </a:t>
            </a:r>
            <a:r>
              <a:rPr lang="en-US" sz="2400" dirty="0" smtClean="0"/>
              <a:t>others at school or at home  </a:t>
            </a:r>
            <a:r>
              <a:rPr lang="en-US" sz="2400" b="1" dirty="0" smtClean="0"/>
              <a:t>Level 5 infraction.</a:t>
            </a:r>
            <a:endParaRPr lang="en-US" sz="2400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n-US" sz="2400" dirty="0"/>
              <a:t>Do not share school related files when the project, activity, or assignment is to be done independently</a:t>
            </a:r>
            <a:r>
              <a:rPr lang="en-US" sz="2400" dirty="0" smtClean="0"/>
              <a:t>.  </a:t>
            </a:r>
            <a:r>
              <a:rPr lang="en-US" sz="2400" b="1" dirty="0" smtClean="0"/>
              <a:t>10 dove point reduction</a:t>
            </a:r>
            <a:endParaRPr lang="en-US" sz="2400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n-US" sz="2400" dirty="0"/>
              <a:t>Do not download MP3s, games, movies, images, etc</a:t>
            </a:r>
            <a:r>
              <a:rPr lang="en-US" sz="2400" dirty="0" smtClean="0"/>
              <a:t>.   </a:t>
            </a:r>
            <a:r>
              <a:rPr lang="en-US" sz="2400" b="1" dirty="0" smtClean="0"/>
              <a:t>10 dove point reductions</a:t>
            </a:r>
            <a:endParaRPr lang="en-US" sz="2400" dirty="0"/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2400"/>
              <a:t>For a full listing of prohibited behaviors, see your responsible use policy.</a:t>
            </a:r>
          </a:p>
        </p:txBody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828800"/>
            <a:ext cx="7696200" cy="36576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en-US" sz="24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dirty="0"/>
              <a:t>If any of these behaviors is noted, disciplinary consequences will apply.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400" dirty="0"/>
          </a:p>
          <a:p>
            <a:pPr>
              <a:lnSpc>
                <a:spcPct val="80000"/>
              </a:lnSpc>
              <a:buFontTx/>
              <a:buNone/>
            </a:pPr>
            <a:r>
              <a:rPr lang="en-US" sz="2400" dirty="0"/>
              <a:t>The consequences will follow the same format as other school infractions (level 1 to level 5).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6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grade: Tuesday </a:t>
            </a:r>
            <a:r>
              <a:rPr lang="en-US" dirty="0" err="1" smtClean="0"/>
              <a:t>Schdeule</a:t>
            </a:r>
            <a:endParaRPr lang="en-US" dirty="0"/>
          </a:p>
        </p:txBody>
      </p:sp>
      <p:sp>
        <p:nvSpPr>
          <p:cNvPr id="74757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POLICIES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6870700" cy="914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dirty="0"/>
              <a:t>You </a:t>
            </a:r>
            <a:r>
              <a:rPr lang="en-US" dirty="0" smtClean="0"/>
              <a:t>will be dismissed to attend book day.  </a:t>
            </a:r>
          </a:p>
          <a:p>
            <a:pPr>
              <a:buFontTx/>
              <a:buNone/>
            </a:pPr>
            <a:endParaRPr lang="en-US" dirty="0" smtClean="0"/>
          </a:p>
          <a:p>
            <a:pPr>
              <a:buFontTx/>
              <a:buNone/>
            </a:pPr>
            <a:r>
              <a:rPr lang="en-US" dirty="0" smtClean="0"/>
              <a:t>The next slide will list the classroom you will report to </a:t>
            </a:r>
            <a:r>
              <a:rPr lang="en-US" dirty="0" err="1" smtClean="0"/>
              <a:t>tomm</a:t>
            </a:r>
            <a:r>
              <a:rPr lang="en-US" dirty="0" smtClean="0"/>
              <a:t> afternoon for </a:t>
            </a:r>
            <a:r>
              <a:rPr lang="en-US" smtClean="0"/>
              <a:t>software training. </a:t>
            </a:r>
            <a:endParaRPr lang="en-US" dirty="0" smtClean="0"/>
          </a:p>
          <a:p>
            <a:pPr>
              <a:buFontTx/>
              <a:buNone/>
            </a:pPr>
            <a:endParaRPr lang="en-US" dirty="0" smtClean="0"/>
          </a:p>
          <a:p>
            <a:pPr>
              <a:buFontTx/>
              <a:buNone/>
            </a:pPr>
            <a:endParaRPr lang="en-US" dirty="0"/>
          </a:p>
          <a:p>
            <a:pPr>
              <a:buFontTx/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04800"/>
            <a:ext cx="6870700" cy="16002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8</a:t>
            </a:r>
            <a:r>
              <a:rPr lang="en-US" sz="3600" baseline="30000" dirty="0" smtClean="0"/>
              <a:t>TH</a:t>
            </a:r>
            <a:r>
              <a:rPr lang="en-US" sz="3600" dirty="0" smtClean="0"/>
              <a:t> GRADE ROOM ASSIGNMENTS FOR TUES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Galatas</a:t>
            </a:r>
            <a:r>
              <a:rPr lang="en-US" dirty="0" smtClean="0"/>
              <a:t>  	293</a:t>
            </a:r>
          </a:p>
          <a:p>
            <a:r>
              <a:rPr lang="en-US" dirty="0" err="1" smtClean="0"/>
              <a:t>Bessetti</a:t>
            </a:r>
            <a:r>
              <a:rPr lang="en-US" dirty="0" smtClean="0"/>
              <a:t>	92</a:t>
            </a:r>
          </a:p>
          <a:p>
            <a:r>
              <a:rPr lang="en-US" dirty="0" smtClean="0"/>
              <a:t>Kraus		94</a:t>
            </a:r>
          </a:p>
          <a:p>
            <a:r>
              <a:rPr lang="en-US" dirty="0" err="1" smtClean="0"/>
              <a:t>Loesberg</a:t>
            </a:r>
            <a:r>
              <a:rPr lang="en-US" dirty="0" smtClean="0"/>
              <a:t>	291</a:t>
            </a:r>
          </a:p>
          <a:p>
            <a:r>
              <a:rPr lang="en-US" dirty="0" err="1" smtClean="0"/>
              <a:t>Paille</a:t>
            </a:r>
            <a:r>
              <a:rPr lang="en-US" dirty="0" smtClean="0"/>
              <a:t>		93</a:t>
            </a:r>
          </a:p>
          <a:p>
            <a:r>
              <a:rPr lang="en-US" dirty="0" err="1" smtClean="0"/>
              <a:t>Schimmeck</a:t>
            </a:r>
            <a:r>
              <a:rPr lang="en-US" dirty="0" smtClean="0"/>
              <a:t>	294</a:t>
            </a:r>
          </a:p>
          <a:p>
            <a:r>
              <a:rPr lang="en-US" dirty="0" smtClean="0"/>
              <a:t>New 9</a:t>
            </a:r>
            <a:r>
              <a:rPr lang="en-US" baseline="30000" dirty="0" smtClean="0"/>
              <a:t>th</a:t>
            </a:r>
            <a:r>
              <a:rPr lang="en-US" dirty="0" smtClean="0"/>
              <a:t> graders	91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ATTENTION PLEASE!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PRESS  THE BLUE FN BUTTON AT THE BOTTOM LEFT OF THE KEYBOARD AND THE FN BUTTON (MOON KEY) TO LET YOUR COMPUTER REST.  CLOSE THE COVER.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Policies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en-US" sz="2800"/>
              <a:t>You have been issued a carrying case for your computer.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sz="2800"/>
              <a:t>	a.  Your carrying case has been tagged with your student ID.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sz="2800"/>
              <a:t>	b.  Do NOT remove this ID tag!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endParaRPr lang="en-US" sz="2800"/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sz="2800"/>
              <a:t>You MUST use this carrying case and no other!  </a:t>
            </a:r>
          </a:p>
          <a:p>
            <a:pPr marL="609600" indent="-609600">
              <a:lnSpc>
                <a:spcPct val="80000"/>
              </a:lnSpc>
              <a:buFontTx/>
              <a:buNone/>
            </a:pPr>
            <a:r>
              <a:rPr lang="en-US" sz="2800"/>
              <a:t>Do NOT store this case in your backpack!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Policies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en-US" dirty="0"/>
              <a:t>2.  Each tablet PC has identifying decals: </a:t>
            </a:r>
          </a:p>
          <a:p>
            <a:pPr marL="990600" lvl="1" indent="-533400">
              <a:buFontTx/>
              <a:buNone/>
            </a:pPr>
            <a:r>
              <a:rPr lang="en-US" dirty="0"/>
              <a:t>	a.  Bar code</a:t>
            </a:r>
          </a:p>
          <a:p>
            <a:pPr marL="990600" lvl="1" indent="-533400">
              <a:buFontTx/>
              <a:buNone/>
            </a:pPr>
            <a:r>
              <a:rPr lang="en-US" dirty="0"/>
              <a:t>	b.  Student name</a:t>
            </a:r>
          </a:p>
          <a:p>
            <a:pPr marL="990600" lvl="1" indent="-533400">
              <a:buFontTx/>
              <a:buNone/>
            </a:pPr>
            <a:endParaRPr lang="en-US" dirty="0"/>
          </a:p>
          <a:p>
            <a:pPr marL="990600" lvl="1" indent="-533400">
              <a:buFontTx/>
              <a:buNone/>
            </a:pPr>
            <a:r>
              <a:rPr lang="en-US" dirty="0" smtClean="0"/>
              <a:t>DO  NOT </a:t>
            </a:r>
            <a:r>
              <a:rPr lang="en-US" dirty="0"/>
              <a:t>modify or destroy these labels</a:t>
            </a:r>
            <a:r>
              <a:rPr lang="en-US" dirty="0" smtClean="0"/>
              <a:t>.</a:t>
            </a:r>
          </a:p>
          <a:p>
            <a:pPr marL="990600" lvl="1" indent="-533400">
              <a:buFontTx/>
              <a:buNone/>
            </a:pPr>
            <a:r>
              <a:rPr lang="en-US" dirty="0" smtClean="0"/>
              <a:t>Removing or modifying these labels will result in a 10 point dove reduction.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Policies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 startAt="3"/>
            </a:pPr>
            <a:r>
              <a:rPr lang="en-US" dirty="0"/>
              <a:t>You MUST not decorate your carrying case or your Tablet PC!</a:t>
            </a:r>
          </a:p>
          <a:p>
            <a:pPr marL="609600" indent="-609600">
              <a:buFontTx/>
              <a:buNone/>
            </a:pPr>
            <a:r>
              <a:rPr lang="en-US" dirty="0"/>
              <a:t>	a.  No marking with pen, marker, decals, jewels, glitter, etc.</a:t>
            </a:r>
          </a:p>
          <a:p>
            <a:pPr marL="609600" indent="-609600">
              <a:buFontTx/>
              <a:buNone/>
            </a:pPr>
            <a:r>
              <a:rPr lang="en-US" dirty="0"/>
              <a:t>	b.  NO STICKERS</a:t>
            </a:r>
            <a:r>
              <a:rPr lang="en-US" dirty="0" smtClean="0"/>
              <a:t>!!!</a:t>
            </a:r>
          </a:p>
          <a:p>
            <a:pPr marL="609600" indent="-609600">
              <a:buFontTx/>
              <a:buNone/>
            </a:pPr>
            <a:r>
              <a:rPr lang="en-US" dirty="0" smtClean="0"/>
              <a:t>Consequence: 10 point dove reduction</a:t>
            </a:r>
            <a:endParaRPr lang="en-US" dirty="0"/>
          </a:p>
          <a:p>
            <a:pPr marL="609600" indent="-609600">
              <a:buFontTx/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rayons">
  <a:themeElements>
    <a:clrScheme name="Crayons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Crayons">
      <a:majorFont>
        <a:latin typeface="Comic Sans MS"/>
        <a:ea typeface=""/>
        <a:cs typeface="Arial"/>
      </a:majorFont>
      <a:minorFont>
        <a:latin typeface="Comic Sans M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rayons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rayons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rayons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Crayons</Template>
  <TotalTime>384</TotalTime>
  <Words>1390</Words>
  <Application>Microsoft Office PowerPoint</Application>
  <PresentationFormat>On-screen Show (4:3)</PresentationFormat>
  <Paragraphs>272</Paragraphs>
  <Slides>51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Crayons</vt:lpstr>
      <vt:lpstr>Computer Deployment</vt:lpstr>
      <vt:lpstr>Attendance</vt:lpstr>
      <vt:lpstr>Computer Deployment (8th and New 9th Grade)</vt:lpstr>
      <vt:lpstr>Turning Your Computer On</vt:lpstr>
      <vt:lpstr>POLICIES</vt:lpstr>
      <vt:lpstr>ATTENTION PLEASE!</vt:lpstr>
      <vt:lpstr>Policies</vt:lpstr>
      <vt:lpstr>Policies</vt:lpstr>
      <vt:lpstr>Policies</vt:lpstr>
      <vt:lpstr>Policies</vt:lpstr>
      <vt:lpstr>Policies</vt:lpstr>
      <vt:lpstr>Policies</vt:lpstr>
      <vt:lpstr>Policies</vt:lpstr>
      <vt:lpstr>DAILY LOGISTICS</vt:lpstr>
      <vt:lpstr>Daily Logistics</vt:lpstr>
      <vt:lpstr>Daily Logistics</vt:lpstr>
      <vt:lpstr>Daily Logistics</vt:lpstr>
      <vt:lpstr>Daily Logistics</vt:lpstr>
      <vt:lpstr>The Domain</vt:lpstr>
      <vt:lpstr>Computer Anatomy</vt:lpstr>
      <vt:lpstr>Slide 21</vt:lpstr>
      <vt:lpstr>Computer Anatomy</vt:lpstr>
      <vt:lpstr>Computer Anatomy</vt:lpstr>
      <vt:lpstr>Computer Anatomy</vt:lpstr>
      <vt:lpstr>Computer Anatomy</vt:lpstr>
      <vt:lpstr>Computer Anatomy</vt:lpstr>
      <vt:lpstr>Basic Care</vt:lpstr>
      <vt:lpstr>Basic Care</vt:lpstr>
      <vt:lpstr>Charging Your Computer</vt:lpstr>
      <vt:lpstr>Charging Your Computer</vt:lpstr>
      <vt:lpstr>Turning On Your Computer</vt:lpstr>
      <vt:lpstr>WAKE UP, COMPUTERS!</vt:lpstr>
      <vt:lpstr>What your screen should look like</vt:lpstr>
      <vt:lpstr>Using Your Computer</vt:lpstr>
      <vt:lpstr>What’s on My Computer?</vt:lpstr>
      <vt:lpstr>Slide 36</vt:lpstr>
      <vt:lpstr>Slide 37</vt:lpstr>
      <vt:lpstr>Slide 38</vt:lpstr>
      <vt:lpstr>Slide 39</vt:lpstr>
      <vt:lpstr>Slide 40</vt:lpstr>
      <vt:lpstr>Practice Inking</vt:lpstr>
      <vt:lpstr>Backing Up Your Files</vt:lpstr>
      <vt:lpstr>Backing Up Your Files</vt:lpstr>
      <vt:lpstr>What if something goes wrong?</vt:lpstr>
      <vt:lpstr>What if Something Goes Wrong?</vt:lpstr>
      <vt:lpstr>Prohibited Behaviors</vt:lpstr>
      <vt:lpstr>Some Prohibited Behaviors</vt:lpstr>
      <vt:lpstr>For a full listing of prohibited behaviors, see your responsible use policy.</vt:lpstr>
      <vt:lpstr>8th grade: Tuesday Schdeule</vt:lpstr>
      <vt:lpstr>Slide 50</vt:lpstr>
      <vt:lpstr>8TH GRADE ROOM ASSIGNMENTS FOR TUES</vt:lpstr>
    </vt:vector>
  </TitlesOfParts>
  <Company>SSA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Computer Deployment</dc:title>
  <dc:creator>SSA</dc:creator>
  <cp:lastModifiedBy>LENOVO USER</cp:lastModifiedBy>
  <cp:revision>34</cp:revision>
  <dcterms:created xsi:type="dcterms:W3CDTF">2008-03-01T17:33:13Z</dcterms:created>
  <dcterms:modified xsi:type="dcterms:W3CDTF">2009-07-26T20:03:24Z</dcterms:modified>
</cp:coreProperties>
</file>